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306" r:id="rId6"/>
    <p:sldId id="307" r:id="rId7"/>
    <p:sldId id="310" r:id="rId8"/>
    <p:sldId id="311" r:id="rId9"/>
    <p:sldId id="312" r:id="rId10"/>
    <p:sldId id="313" r:id="rId11"/>
    <p:sldId id="315" r:id="rId12"/>
    <p:sldId id="314" r:id="rId13"/>
    <p:sldId id="318" r:id="rId14"/>
    <p:sldId id="335" r:id="rId15"/>
    <p:sldId id="316" r:id="rId16"/>
    <p:sldId id="317" r:id="rId17"/>
    <p:sldId id="320" r:id="rId18"/>
    <p:sldId id="322" r:id="rId19"/>
    <p:sldId id="321" r:id="rId20"/>
    <p:sldId id="319" r:id="rId21"/>
    <p:sldId id="323" r:id="rId22"/>
    <p:sldId id="336" r:id="rId23"/>
    <p:sldId id="324" r:id="rId24"/>
    <p:sldId id="325" r:id="rId25"/>
    <p:sldId id="331" r:id="rId26"/>
    <p:sldId id="332" r:id="rId27"/>
    <p:sldId id="333" r:id="rId28"/>
    <p:sldId id="334" r:id="rId29"/>
    <p:sldId id="326" r:id="rId30"/>
    <p:sldId id="327" r:id="rId31"/>
    <p:sldId id="329" r:id="rId32"/>
    <p:sldId id="328" r:id="rId33"/>
    <p:sldId id="330" r:id="rId34"/>
    <p:sldId id="30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364"/>
    <a:srgbClr val="0F2027"/>
    <a:srgbClr val="203A43"/>
    <a:srgbClr val="E6E6E6"/>
    <a:srgbClr val="545CE4"/>
    <a:srgbClr val="A1A1A0"/>
    <a:srgbClr val="929292"/>
    <a:srgbClr val="3F6FDA"/>
    <a:srgbClr val="ED4E98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CB283-E48B-4DA2-8461-B2967A3B0E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D60F8-EA55-4F76-8FD8-410B15623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D60F8-EA55-4F76-8FD8-410B15623D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44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D60F8-EA55-4F76-8FD8-410B15623D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7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D60F8-EA55-4F76-8FD8-410B15623D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0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FB33A9-DC91-4359-B6C7-BD9611C38F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8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EACE7E-A5EA-44B7-8051-96BE0413D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1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7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6CD318-B8E8-4A62-8D77-88FBE56F48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7320C4D2-D38C-4B1F-8901-0B69510D5DE0}"/>
              </a:ext>
            </a:extLst>
          </p:cNvPr>
          <p:cNvSpPr/>
          <p:nvPr userDrawn="1"/>
        </p:nvSpPr>
        <p:spPr>
          <a:xfrm>
            <a:off x="381270" y="637963"/>
            <a:ext cx="11429461" cy="6220037"/>
          </a:xfrm>
          <a:prstGeom prst="round2SameRect">
            <a:avLst>
              <a:gd name="adj1" fmla="val 444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92487AB6-3900-49AC-801F-E219A82F56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429" y="-114970"/>
            <a:ext cx="4667250" cy="9398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14336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13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4.png"/><Relationship Id="rId1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23.png"/><Relationship Id="rId16" Type="http://schemas.openxmlformats.org/officeDocument/2006/relationships/image" Target="../media/image13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5.sv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25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7.svg"/><Relationship Id="rId4" Type="http://schemas.openxmlformats.org/officeDocument/2006/relationships/image" Target="../media/image9.sv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4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1.png"/><Relationship Id="rId7" Type="http://schemas.openxmlformats.org/officeDocument/2006/relationships/image" Target="../media/image1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3.png"/><Relationship Id="rId7" Type="http://schemas.openxmlformats.org/officeDocument/2006/relationships/image" Target="../media/image11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20.png"/><Relationship Id="rId16" Type="http://schemas.openxmlformats.org/officeDocument/2006/relationships/image" Target="../media/image17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image" Target="../media/image2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D666A-A234-487E-BAC2-D489D4564A38}"/>
              </a:ext>
            </a:extLst>
          </p:cNvPr>
          <p:cNvSpPr txBox="1"/>
          <p:nvPr/>
        </p:nvSpPr>
        <p:spPr>
          <a:xfrm>
            <a:off x="550456" y="1680622"/>
            <a:ext cx="601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3600" spc="-150" dirty="0">
                <a:solidFill>
                  <a:schemeClr val="bg1"/>
                </a:solidFill>
              </a:rPr>
              <a:t>Happy</a:t>
            </a:r>
            <a:r>
              <a:rPr lang="ko-KR" altLang="en-US" sz="3600" spc="-150" dirty="0">
                <a:solidFill>
                  <a:schemeClr val="bg1"/>
                </a:solidFill>
              </a:rPr>
              <a:t> </a:t>
            </a:r>
            <a:r>
              <a:rPr lang="en-US" altLang="ko-KR" sz="3600" spc="-150" dirty="0">
                <a:solidFill>
                  <a:schemeClr val="bg1"/>
                </a:solidFill>
              </a:rPr>
              <a:t>House</a:t>
            </a:r>
            <a:r>
              <a:rPr lang="ko-KR" altLang="en-US" sz="3600" spc="-150" dirty="0">
                <a:solidFill>
                  <a:schemeClr val="bg1"/>
                </a:solidFill>
              </a:rPr>
              <a:t> </a:t>
            </a:r>
            <a:r>
              <a:rPr lang="en-US" altLang="ko-KR" sz="3600" spc="-150" dirty="0">
                <a:solidFill>
                  <a:schemeClr val="bg1"/>
                </a:solidFill>
              </a:rPr>
              <a:t>Project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B69E1-D7C1-4F0B-B840-9856877E9FA6}"/>
              </a:ext>
            </a:extLst>
          </p:cNvPr>
          <p:cNvSpPr txBox="1"/>
          <p:nvPr/>
        </p:nvSpPr>
        <p:spPr>
          <a:xfrm>
            <a:off x="550456" y="2342503"/>
            <a:ext cx="502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r>
              <a:rPr lang="ko-KR" altLang="en-US" spc="-150" dirty="0">
                <a:solidFill>
                  <a:schemeClr val="bg1"/>
                </a:solidFill>
              </a:rPr>
              <a:t>광주 </a:t>
            </a:r>
            <a:r>
              <a:rPr lang="en-US" altLang="ko-KR" spc="-150" dirty="0">
                <a:solidFill>
                  <a:schemeClr val="bg1"/>
                </a:solidFill>
              </a:rPr>
              <a:t>5</a:t>
            </a:r>
            <a:r>
              <a:rPr lang="ko-KR" altLang="en-US" spc="-150" dirty="0">
                <a:solidFill>
                  <a:schemeClr val="bg1"/>
                </a:solidFill>
              </a:rPr>
              <a:t>반 </a:t>
            </a:r>
            <a:r>
              <a:rPr lang="en-US" altLang="ko-KR" spc="-150" dirty="0">
                <a:solidFill>
                  <a:schemeClr val="bg1"/>
                </a:solidFill>
              </a:rPr>
              <a:t>3</a:t>
            </a:r>
            <a:r>
              <a:rPr lang="ko-KR" altLang="en-US" spc="-150" dirty="0">
                <a:solidFill>
                  <a:schemeClr val="bg1"/>
                </a:solidFill>
              </a:rPr>
              <a:t>팀 화면 설계서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E2272-53DC-4B24-8D9B-7347D71DA506}"/>
              </a:ext>
            </a:extLst>
          </p:cNvPr>
          <p:cNvSpPr txBox="1"/>
          <p:nvPr/>
        </p:nvSpPr>
        <p:spPr>
          <a:xfrm>
            <a:off x="8139634" y="5035821"/>
            <a:ext cx="3603009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Date. 2022 . 05 . 26</a:t>
            </a:r>
            <a:endParaRPr lang="ko-KR" altLang="en-US" spc="-1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A95CB-4DF1-463C-84B2-D839BC84B51B}"/>
              </a:ext>
            </a:extLst>
          </p:cNvPr>
          <p:cNvSpPr txBox="1"/>
          <p:nvPr/>
        </p:nvSpPr>
        <p:spPr>
          <a:xfrm>
            <a:off x="8139634" y="4367634"/>
            <a:ext cx="388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Ver.</a:t>
            </a:r>
            <a:r>
              <a:rPr lang="ko-KR" altLang="en-US" spc="-15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en-US" altLang="ko-KR" spc="-15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1. 0. 0</a:t>
            </a:r>
            <a:endParaRPr lang="ko-KR" altLang="en-US" spc="-1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C4F10-DC95-4041-916A-CC819C819E93}"/>
              </a:ext>
            </a:extLst>
          </p:cNvPr>
          <p:cNvSpPr txBox="1"/>
          <p:nvPr/>
        </p:nvSpPr>
        <p:spPr>
          <a:xfrm>
            <a:off x="8758476" y="317013"/>
            <a:ext cx="3124552" cy="42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pc="-15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pPr algn="r"/>
            <a:r>
              <a:rPr lang="en-US" altLang="ko-KR" sz="1800" spc="-150" dirty="0">
                <a:solidFill>
                  <a:schemeClr val="bg1"/>
                </a:solidFill>
              </a:rPr>
              <a:t>Happy</a:t>
            </a:r>
            <a:r>
              <a:rPr lang="ko-KR" altLang="en-US" sz="1800" spc="-150" dirty="0">
                <a:solidFill>
                  <a:schemeClr val="bg1"/>
                </a:solidFill>
              </a:rPr>
              <a:t> </a:t>
            </a:r>
            <a:r>
              <a:rPr lang="en-US" altLang="ko-KR" sz="1800" spc="-150" dirty="0">
                <a:solidFill>
                  <a:schemeClr val="bg1"/>
                </a:solidFill>
              </a:rPr>
              <a:t>House</a:t>
            </a:r>
            <a:endParaRPr lang="ko-KR" alt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6B308-9DD0-5EF5-8378-9CE7B5BCC1B4}"/>
              </a:ext>
            </a:extLst>
          </p:cNvPr>
          <p:cNvSpPr txBox="1"/>
          <p:nvPr/>
        </p:nvSpPr>
        <p:spPr>
          <a:xfrm>
            <a:off x="8139633" y="5747418"/>
            <a:ext cx="3603009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Writer. </a:t>
            </a:r>
            <a:r>
              <a:rPr lang="ko-KR" altLang="en-US" spc="-15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 지 원</a:t>
            </a:r>
          </a:p>
        </p:txBody>
      </p:sp>
    </p:spTree>
    <p:extLst>
      <p:ext uri="{BB962C8B-B14F-4D97-AF65-F5344CB8AC3E}">
        <p14:creationId xmlns:p14="http://schemas.microsoft.com/office/powerpoint/2010/main" val="391337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364861"/>
              </p:ext>
            </p:extLst>
          </p:nvPr>
        </p:nvGraphicFramePr>
        <p:xfrm>
          <a:off x="9157252" y="824831"/>
          <a:ext cx="2517319" cy="329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03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1886336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1-3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 화면</a:t>
                      </a:r>
                      <a:endParaRPr lang="en-US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관리자 로그인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)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 화면 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 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상단의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Navbar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를 통해 페이지 이동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중앙의 거래 조회 버튼을 통해 페이지 이동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아파트 거래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아파트 거래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관심 지역 리스트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주택 관련 뉴스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공지사항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동네 맛집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151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관리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316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로그아웃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6371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1AD0B25-9672-0EDB-F636-96F51209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6" y="1202246"/>
            <a:ext cx="8257050" cy="5092022"/>
          </a:xfrm>
          <a:prstGeom prst="rect">
            <a:avLst/>
          </a:prstGeom>
        </p:spPr>
      </p:pic>
      <p:pic>
        <p:nvPicPr>
          <p:cNvPr id="7" name="그래픽 6" descr="배지 5 윤곽선">
            <a:extLst>
              <a:ext uri="{FF2B5EF4-FFF2-40B4-BE49-F238E27FC236}">
                <a16:creationId xmlns:a16="http://schemas.microsoft.com/office/drawing/2014/main" id="{82BA77D7-7019-F704-50E4-489103A12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3014" y="1415414"/>
            <a:ext cx="237600" cy="237600"/>
          </a:xfrm>
          <a:prstGeom prst="rect">
            <a:avLst/>
          </a:prstGeom>
        </p:spPr>
      </p:pic>
      <p:pic>
        <p:nvPicPr>
          <p:cNvPr id="9" name="그래픽 8" descr="배지 6 윤곽선">
            <a:extLst>
              <a:ext uri="{FF2B5EF4-FFF2-40B4-BE49-F238E27FC236}">
                <a16:creationId xmlns:a16="http://schemas.microsoft.com/office/drawing/2014/main" id="{8D05D128-5BF8-8747-658F-B24ED383B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7200" y="1415414"/>
            <a:ext cx="237600" cy="237600"/>
          </a:xfrm>
          <a:prstGeom prst="rect">
            <a:avLst/>
          </a:prstGeom>
        </p:spPr>
      </p:pic>
      <p:pic>
        <p:nvPicPr>
          <p:cNvPr id="11" name="그래픽 10" descr="배지 9 윤곽선">
            <a:extLst>
              <a:ext uri="{FF2B5EF4-FFF2-40B4-BE49-F238E27FC236}">
                <a16:creationId xmlns:a16="http://schemas.microsoft.com/office/drawing/2014/main" id="{B1BFC6EF-4B58-BB5D-B93E-40CDFC1CC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9117" y="1415414"/>
            <a:ext cx="237600" cy="237600"/>
          </a:xfrm>
          <a:prstGeom prst="rect">
            <a:avLst/>
          </a:prstGeom>
        </p:spPr>
      </p:pic>
      <p:pic>
        <p:nvPicPr>
          <p:cNvPr id="13" name="그래픽 12" descr="배지 윤곽선">
            <a:extLst>
              <a:ext uri="{FF2B5EF4-FFF2-40B4-BE49-F238E27FC236}">
                <a16:creationId xmlns:a16="http://schemas.microsoft.com/office/drawing/2014/main" id="{9D3F0E8A-FBFB-6007-E47E-F49CF826CA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2792" y="1415414"/>
            <a:ext cx="237600" cy="237600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2FB5AD77-9ABD-2666-4DA7-E5EA08A53B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7701" y="1415414"/>
            <a:ext cx="237600" cy="237600"/>
          </a:xfrm>
          <a:prstGeom prst="rect">
            <a:avLst/>
          </a:prstGeom>
        </p:spPr>
      </p:pic>
      <p:pic>
        <p:nvPicPr>
          <p:cNvPr id="17" name="그래픽 16" descr="배지 4 윤곽선">
            <a:extLst>
              <a:ext uri="{FF2B5EF4-FFF2-40B4-BE49-F238E27FC236}">
                <a16:creationId xmlns:a16="http://schemas.microsoft.com/office/drawing/2014/main" id="{D2BC5DE3-93DF-0C96-9A12-CE5879056A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35358" y="1415414"/>
            <a:ext cx="237600" cy="237600"/>
          </a:xfrm>
          <a:prstGeom prst="rect">
            <a:avLst/>
          </a:prstGeom>
        </p:spPr>
      </p:pic>
      <p:pic>
        <p:nvPicPr>
          <p:cNvPr id="19" name="그래픽 18" descr="배지 7 윤곽선">
            <a:extLst>
              <a:ext uri="{FF2B5EF4-FFF2-40B4-BE49-F238E27FC236}">
                <a16:creationId xmlns:a16="http://schemas.microsoft.com/office/drawing/2014/main" id="{45ACE1C3-DB83-5E8C-69F6-061943784E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18842" y="1415414"/>
            <a:ext cx="237600" cy="237600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54776B30-F583-B4BA-F9B0-1EC1D36675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91829" y="3748257"/>
            <a:ext cx="237600" cy="237600"/>
          </a:xfrm>
          <a:prstGeom prst="rect">
            <a:avLst/>
          </a:prstGeom>
        </p:spPr>
      </p:pic>
      <p:pic>
        <p:nvPicPr>
          <p:cNvPr id="23" name="그래픽 22" descr="배지 8 윤곽선">
            <a:extLst>
              <a:ext uri="{FF2B5EF4-FFF2-40B4-BE49-F238E27FC236}">
                <a16:creationId xmlns:a16="http://schemas.microsoft.com/office/drawing/2014/main" id="{6F813B37-058F-E5B8-95DB-37EEF40FC5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37741" y="1420187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7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19187"/>
              </p:ext>
            </p:extLst>
          </p:nvPr>
        </p:nvGraphicFramePr>
        <p:xfrm>
          <a:off x="8313438" y="1064574"/>
          <a:ext cx="3384376" cy="249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2-1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아파트명  조회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거래 조회 화면 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 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아파트 이름을 통해 검색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지도의 주택 마커 클릭 시 상세 조회로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지역 명 검색으로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아파트 이름으로 검색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필터링 기능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가격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건설연도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주변 편의 시설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동네 맛집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주택 정보 상세 조회로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48118FC-4962-1B64-9F01-9A5A563F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8" y="889377"/>
            <a:ext cx="7182405" cy="5771076"/>
          </a:xfrm>
          <a:prstGeom prst="rect">
            <a:avLst/>
          </a:prstGeom>
        </p:spPr>
      </p:pic>
      <p:pic>
        <p:nvPicPr>
          <p:cNvPr id="7" name="그래픽 6" descr="배지 5 윤곽선">
            <a:extLst>
              <a:ext uri="{FF2B5EF4-FFF2-40B4-BE49-F238E27FC236}">
                <a16:creationId xmlns:a16="http://schemas.microsoft.com/office/drawing/2014/main" id="{0F39BEEC-EF51-B6CC-4912-4C3470124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9572" y="2406841"/>
            <a:ext cx="237600" cy="237600"/>
          </a:xfrm>
          <a:prstGeom prst="rect">
            <a:avLst/>
          </a:prstGeom>
        </p:spPr>
      </p:pic>
      <p:pic>
        <p:nvPicPr>
          <p:cNvPr id="9" name="그래픽 8" descr="배지 6 윤곽선">
            <a:extLst>
              <a:ext uri="{FF2B5EF4-FFF2-40B4-BE49-F238E27FC236}">
                <a16:creationId xmlns:a16="http://schemas.microsoft.com/office/drawing/2014/main" id="{26895402-B0A4-F5B0-43CA-ECB0CE87D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8166" y="5589792"/>
            <a:ext cx="237600" cy="237600"/>
          </a:xfrm>
          <a:prstGeom prst="rect">
            <a:avLst/>
          </a:prstGeom>
        </p:spPr>
      </p:pic>
      <p:pic>
        <p:nvPicPr>
          <p:cNvPr id="11" name="그래픽 10" descr="배지 윤곽선">
            <a:extLst>
              <a:ext uri="{FF2B5EF4-FFF2-40B4-BE49-F238E27FC236}">
                <a16:creationId xmlns:a16="http://schemas.microsoft.com/office/drawing/2014/main" id="{24C9C064-60A5-1194-1B04-1C9927FFD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6474" y="2020048"/>
            <a:ext cx="237600" cy="237600"/>
          </a:xfrm>
          <a:prstGeom prst="rect">
            <a:avLst/>
          </a:prstGeom>
        </p:spPr>
      </p:pic>
      <p:pic>
        <p:nvPicPr>
          <p:cNvPr id="13" name="그래픽 12" descr="배지 3 윤곽선">
            <a:extLst>
              <a:ext uri="{FF2B5EF4-FFF2-40B4-BE49-F238E27FC236}">
                <a16:creationId xmlns:a16="http://schemas.microsoft.com/office/drawing/2014/main" id="{536A3C66-050F-D5C8-61E8-BB3EE696F9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32254" y="2381548"/>
            <a:ext cx="237600" cy="237600"/>
          </a:xfrm>
          <a:prstGeom prst="rect">
            <a:avLst/>
          </a:prstGeom>
        </p:spPr>
      </p:pic>
      <p:pic>
        <p:nvPicPr>
          <p:cNvPr id="15" name="그래픽 14" descr="배지 4 윤곽선">
            <a:extLst>
              <a:ext uri="{FF2B5EF4-FFF2-40B4-BE49-F238E27FC236}">
                <a16:creationId xmlns:a16="http://schemas.microsoft.com/office/drawing/2014/main" id="{E0DC773F-511B-6B75-5DBA-D1FA898541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42278" y="2387915"/>
            <a:ext cx="237600" cy="237600"/>
          </a:xfrm>
          <a:prstGeom prst="rect">
            <a:avLst/>
          </a:prstGeom>
        </p:spPr>
      </p:pic>
      <p:pic>
        <p:nvPicPr>
          <p:cNvPr id="17" name="그래픽 16" descr="배지 1 윤곽선">
            <a:extLst>
              <a:ext uri="{FF2B5EF4-FFF2-40B4-BE49-F238E27FC236}">
                <a16:creationId xmlns:a16="http://schemas.microsoft.com/office/drawing/2014/main" id="{3FCCA886-FFED-CF9C-061A-1A0701A56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49786" y="1466872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224693"/>
              </p:ext>
            </p:extLst>
          </p:nvPr>
        </p:nvGraphicFramePr>
        <p:xfrm>
          <a:off x="8313438" y="1064574"/>
          <a:ext cx="3384376" cy="273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2-2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지역 명 조회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거래 조회 화면 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 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Select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Box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를 통해 지역을 선택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지도의 주택 마커 클릭 시 상세 조회로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아파트 명 검색으로 이동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지역 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관심 지역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필터링 기능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가격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건설연도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주변 편의 시설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동네 맛집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주택 정보 상세 조회로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05E30D-0B35-EC27-7E00-A1711BB8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77" y="1260628"/>
            <a:ext cx="6902931" cy="5175683"/>
          </a:xfrm>
          <a:prstGeom prst="rect">
            <a:avLst/>
          </a:prstGeom>
        </p:spPr>
      </p:pic>
      <p:pic>
        <p:nvPicPr>
          <p:cNvPr id="7" name="그래픽 6" descr="배지 5 윤곽선">
            <a:extLst>
              <a:ext uri="{FF2B5EF4-FFF2-40B4-BE49-F238E27FC236}">
                <a16:creationId xmlns:a16="http://schemas.microsoft.com/office/drawing/2014/main" id="{958605E0-6B50-B4C8-B06A-FA6A3DD7C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6981" y="2624575"/>
            <a:ext cx="237600" cy="237600"/>
          </a:xfrm>
          <a:prstGeom prst="rect">
            <a:avLst/>
          </a:prstGeom>
        </p:spPr>
      </p:pic>
      <p:pic>
        <p:nvPicPr>
          <p:cNvPr id="9" name="그래픽 8" descr="배지 6 윤곽선">
            <a:extLst>
              <a:ext uri="{FF2B5EF4-FFF2-40B4-BE49-F238E27FC236}">
                <a16:creationId xmlns:a16="http://schemas.microsoft.com/office/drawing/2014/main" id="{ECBC5900-275F-BCB9-7A57-0983A24EC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6356" y="2685833"/>
            <a:ext cx="237600" cy="237600"/>
          </a:xfrm>
          <a:prstGeom prst="rect">
            <a:avLst/>
          </a:prstGeom>
        </p:spPr>
      </p:pic>
      <p:pic>
        <p:nvPicPr>
          <p:cNvPr id="11" name="그래픽 10" descr="배지 윤곽선">
            <a:extLst>
              <a:ext uri="{FF2B5EF4-FFF2-40B4-BE49-F238E27FC236}">
                <a16:creationId xmlns:a16="http://schemas.microsoft.com/office/drawing/2014/main" id="{7FA37C54-3918-14DF-DD4C-F9F854654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4193" y="2343670"/>
            <a:ext cx="237600" cy="237600"/>
          </a:xfrm>
          <a:prstGeom prst="rect">
            <a:avLst/>
          </a:prstGeom>
        </p:spPr>
      </p:pic>
      <p:pic>
        <p:nvPicPr>
          <p:cNvPr id="13" name="그래픽 12" descr="배지 3 윤곽선">
            <a:extLst>
              <a:ext uri="{FF2B5EF4-FFF2-40B4-BE49-F238E27FC236}">
                <a16:creationId xmlns:a16="http://schemas.microsoft.com/office/drawing/2014/main" id="{9DDA6CA7-C727-6632-BF6E-34E6E08B2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6000" y="2343670"/>
            <a:ext cx="237600" cy="237600"/>
          </a:xfrm>
          <a:prstGeom prst="rect">
            <a:avLst/>
          </a:prstGeom>
        </p:spPr>
      </p:pic>
      <p:pic>
        <p:nvPicPr>
          <p:cNvPr id="15" name="그래픽 14" descr="배지 7 윤곽선">
            <a:extLst>
              <a:ext uri="{FF2B5EF4-FFF2-40B4-BE49-F238E27FC236}">
                <a16:creationId xmlns:a16="http://schemas.microsoft.com/office/drawing/2014/main" id="{BCAD0157-80FF-A321-54EB-82101D636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95677" y="3972026"/>
            <a:ext cx="237600" cy="237600"/>
          </a:xfrm>
          <a:prstGeom prst="rect">
            <a:avLst/>
          </a:prstGeom>
        </p:spPr>
      </p:pic>
      <p:pic>
        <p:nvPicPr>
          <p:cNvPr id="17" name="그래픽 16" descr="배지 1 윤곽선">
            <a:extLst>
              <a:ext uri="{FF2B5EF4-FFF2-40B4-BE49-F238E27FC236}">
                <a16:creationId xmlns:a16="http://schemas.microsoft.com/office/drawing/2014/main" id="{3CD06975-9581-4956-34A6-4226B9F73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02042" y="1795345"/>
            <a:ext cx="237600" cy="237600"/>
          </a:xfrm>
          <a:prstGeom prst="rect">
            <a:avLst/>
          </a:prstGeom>
        </p:spPr>
      </p:pic>
      <p:pic>
        <p:nvPicPr>
          <p:cNvPr id="19" name="그래픽 18" descr="배지 4 윤곽선">
            <a:extLst>
              <a:ext uri="{FF2B5EF4-FFF2-40B4-BE49-F238E27FC236}">
                <a16:creationId xmlns:a16="http://schemas.microsoft.com/office/drawing/2014/main" id="{8C0B64CF-8C82-A6B0-3A91-6F12C80F51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6059" y="2685833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0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174816"/>
              </p:ext>
            </p:extLst>
          </p:nvPr>
        </p:nvGraphicFramePr>
        <p:xfrm>
          <a:off x="8313438" y="1064574"/>
          <a:ext cx="3384376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2-3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주택 정보 상세 조회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아파트 상세 조회 화면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평균 거래 금액과 거래목록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평점 등을 조회 가능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평점 등록은 비로그인 사용자는 불가능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카카오 맵 아파트 조회로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평점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99E2372-6DD3-6C2E-289F-0E79D6D5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228" y="958042"/>
            <a:ext cx="4951577" cy="5517472"/>
          </a:xfrm>
          <a:prstGeom prst="rect">
            <a:avLst/>
          </a:prstGeom>
        </p:spPr>
      </p:pic>
      <p:pic>
        <p:nvPicPr>
          <p:cNvPr id="7" name="그래픽 6" descr="배지 윤곽선">
            <a:extLst>
              <a:ext uri="{FF2B5EF4-FFF2-40B4-BE49-F238E27FC236}">
                <a16:creationId xmlns:a16="http://schemas.microsoft.com/office/drawing/2014/main" id="{90F95DF0-FAC3-6DD2-6967-A954C886A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4388" y="6033675"/>
            <a:ext cx="237600" cy="237600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A0554B61-D4B7-7690-28BE-3FFCF8A30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5736" y="1644599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58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10525"/>
              </p:ext>
            </p:extLst>
          </p:nvPr>
        </p:nvGraphicFramePr>
        <p:xfrm>
          <a:off x="8313438" y="1064574"/>
          <a:ext cx="3384376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3-1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관심 지역 조회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관심 지역 조회 화면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좋아요 한 유저 수를 확인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비로그인 사용자는 사용 불가능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관심 지역 조회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지역 명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관심 지역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503E60C-8EEF-93E7-594C-DEABB538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81" y="3243896"/>
            <a:ext cx="8866157" cy="3034917"/>
          </a:xfrm>
          <a:prstGeom prst="rect">
            <a:avLst/>
          </a:prstGeom>
        </p:spPr>
      </p:pic>
      <p:pic>
        <p:nvPicPr>
          <p:cNvPr id="10" name="그래픽 9" descr="배지 윤곽선">
            <a:extLst>
              <a:ext uri="{FF2B5EF4-FFF2-40B4-BE49-F238E27FC236}">
                <a16:creationId xmlns:a16="http://schemas.microsoft.com/office/drawing/2014/main" id="{2269EFB3-2DCD-C109-986C-F53125CB8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9013" y="5669466"/>
            <a:ext cx="237600" cy="237600"/>
          </a:xfrm>
          <a:prstGeom prst="rect">
            <a:avLst/>
          </a:prstGeom>
        </p:spPr>
      </p:pic>
      <p:pic>
        <p:nvPicPr>
          <p:cNvPr id="12" name="그래픽 11" descr="배지 1 윤곽선">
            <a:extLst>
              <a:ext uri="{FF2B5EF4-FFF2-40B4-BE49-F238E27FC236}">
                <a16:creationId xmlns:a16="http://schemas.microsoft.com/office/drawing/2014/main" id="{AC0BA5DC-0906-3301-E720-B1AAA2EA8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4298" y="5669466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3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54058"/>
              </p:ext>
            </p:extLst>
          </p:nvPr>
        </p:nvGraphicFramePr>
        <p:xfrm>
          <a:off x="8313438" y="1064574"/>
          <a:ext cx="3384376" cy="1286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4-1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주택 관련 뉴스 리스트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뉴스 리스트 조회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Search Icon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클릭 시 원본 뉴스 링크를 열어준다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원본 뉴스 링크를 열어준다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A0D76F8-8446-B714-6438-30D6BF5E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65" y="975797"/>
            <a:ext cx="6412906" cy="5375429"/>
          </a:xfrm>
          <a:prstGeom prst="rect">
            <a:avLst/>
          </a:prstGeom>
        </p:spPr>
      </p:pic>
      <p:pic>
        <p:nvPicPr>
          <p:cNvPr id="7" name="그래픽 6" descr="배지 1 윤곽선">
            <a:extLst>
              <a:ext uri="{FF2B5EF4-FFF2-40B4-BE49-F238E27FC236}">
                <a16:creationId xmlns:a16="http://schemas.microsoft.com/office/drawing/2014/main" id="{1EE42E67-8D41-A182-CAC2-EA0077C67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1988" y="1933112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27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630703"/>
              </p:ext>
            </p:extLst>
          </p:nvPr>
        </p:nvGraphicFramePr>
        <p:xfrm>
          <a:off x="8313438" y="1064574"/>
          <a:ext cx="3384376" cy="17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5-1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 사항 조회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공지사항 조회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글 쓰기는 관리자만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Select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Box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를 통해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아이디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글 번호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제목으로 검색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공지사항 상세 조회 화면으로 이동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공지 사항 작성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아이디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글 번호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제목으로 공지 사항 조회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5199F4B-E3DE-85BF-ABA9-14A11CA4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1" y="2006354"/>
            <a:ext cx="7167713" cy="3933501"/>
          </a:xfrm>
          <a:prstGeom prst="rect">
            <a:avLst/>
          </a:prstGeom>
        </p:spPr>
      </p:pic>
      <p:pic>
        <p:nvPicPr>
          <p:cNvPr id="7" name="그래픽 6" descr="배지 윤곽선">
            <a:extLst>
              <a:ext uri="{FF2B5EF4-FFF2-40B4-BE49-F238E27FC236}">
                <a16:creationId xmlns:a16="http://schemas.microsoft.com/office/drawing/2014/main" id="{867A55DB-FCD0-53A6-7062-57B417FD1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0477" y="2834507"/>
            <a:ext cx="237600" cy="237600"/>
          </a:xfrm>
          <a:prstGeom prst="rect">
            <a:avLst/>
          </a:prstGeom>
        </p:spPr>
      </p:pic>
      <p:pic>
        <p:nvPicPr>
          <p:cNvPr id="9" name="그래픽 8" descr="배지 3 윤곽선">
            <a:extLst>
              <a:ext uri="{FF2B5EF4-FFF2-40B4-BE49-F238E27FC236}">
                <a16:creationId xmlns:a16="http://schemas.microsoft.com/office/drawing/2014/main" id="{8AC57935-3989-E744-F310-D496E282D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2190" y="2853922"/>
            <a:ext cx="237600" cy="237600"/>
          </a:xfrm>
          <a:prstGeom prst="rect">
            <a:avLst/>
          </a:prstGeom>
        </p:spPr>
      </p:pic>
      <p:pic>
        <p:nvPicPr>
          <p:cNvPr id="11" name="그래픽 10" descr="배지 1 윤곽선">
            <a:extLst>
              <a:ext uri="{FF2B5EF4-FFF2-40B4-BE49-F238E27FC236}">
                <a16:creationId xmlns:a16="http://schemas.microsoft.com/office/drawing/2014/main" id="{609FA9B7-2B1B-261C-3793-26AB9DB19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5196" y="3395709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64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93049"/>
              </p:ext>
            </p:extLst>
          </p:nvPr>
        </p:nvGraphicFramePr>
        <p:xfrm>
          <a:off x="8313438" y="1064574"/>
          <a:ext cx="3384376" cy="2253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5-2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 사항 상세 조회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공지사항 상세 조회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글의 내용 확인 가능 댓글은 관리자만 등록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자신이 등록한 댓글 삭제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공지사항 조회 화면으로 이동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공지 사항 수정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공지 사항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댓글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댓글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5EAA99-40B6-6989-0B78-05FB4C9F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00" y="1064574"/>
            <a:ext cx="6355187" cy="5046955"/>
          </a:xfrm>
          <a:prstGeom prst="rect">
            <a:avLst/>
          </a:prstGeom>
        </p:spPr>
      </p:pic>
      <p:pic>
        <p:nvPicPr>
          <p:cNvPr id="7" name="그래픽 6" descr="배지 윤곽선">
            <a:extLst>
              <a:ext uri="{FF2B5EF4-FFF2-40B4-BE49-F238E27FC236}">
                <a16:creationId xmlns:a16="http://schemas.microsoft.com/office/drawing/2014/main" id="{C399DD21-CABC-81BA-F338-DFC5F8081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726" y="3563275"/>
            <a:ext cx="237600" cy="237600"/>
          </a:xfrm>
          <a:prstGeom prst="rect">
            <a:avLst/>
          </a:prstGeom>
        </p:spPr>
      </p:pic>
      <p:pic>
        <p:nvPicPr>
          <p:cNvPr id="9" name="그래픽 8" descr="배지 3 윤곽선">
            <a:extLst>
              <a:ext uri="{FF2B5EF4-FFF2-40B4-BE49-F238E27FC236}">
                <a16:creationId xmlns:a16="http://schemas.microsoft.com/office/drawing/2014/main" id="{D82D644F-6A40-1A84-0FCA-D41AE3A4D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2493" y="3563275"/>
            <a:ext cx="237600" cy="2376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id="{1C5AA309-05A6-9EA9-9543-E142A027D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4400" y="4470284"/>
            <a:ext cx="237600" cy="237600"/>
          </a:xfrm>
          <a:prstGeom prst="rect">
            <a:avLst/>
          </a:prstGeom>
        </p:spPr>
      </p:pic>
      <p:pic>
        <p:nvPicPr>
          <p:cNvPr id="13" name="그래픽 12" descr="배지 1 윤곽선">
            <a:extLst>
              <a:ext uri="{FF2B5EF4-FFF2-40B4-BE49-F238E27FC236}">
                <a16:creationId xmlns:a16="http://schemas.microsoft.com/office/drawing/2014/main" id="{A3727447-B552-DE33-22DD-AF5796A529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9247" y="3530484"/>
            <a:ext cx="237600" cy="2376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id="{2F489085-E357-F8A5-C32A-B972FA0543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62493" y="4947627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373129"/>
              </p:ext>
            </p:extLst>
          </p:nvPr>
        </p:nvGraphicFramePr>
        <p:xfrm>
          <a:off x="8313438" y="1064574"/>
          <a:ext cx="3384376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5-3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 사항 작성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공지사항 작성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글 작성 후 공지 사항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내용을 초기화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660DCC6-AB6B-384A-D730-B8004A6F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0" y="1367161"/>
            <a:ext cx="7084265" cy="4524745"/>
          </a:xfrm>
          <a:prstGeom prst="rect">
            <a:avLst/>
          </a:prstGeom>
        </p:spPr>
      </p:pic>
      <p:pic>
        <p:nvPicPr>
          <p:cNvPr id="7" name="그래픽 6" descr="배지 윤곽선">
            <a:extLst>
              <a:ext uri="{FF2B5EF4-FFF2-40B4-BE49-F238E27FC236}">
                <a16:creationId xmlns:a16="http://schemas.microsoft.com/office/drawing/2014/main" id="{B25130DF-69D5-F18D-1C5B-D315FCE0C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0796" y="4973838"/>
            <a:ext cx="237600" cy="237600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14B7F182-4990-C651-5020-212330C05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533" y="4954911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9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54791"/>
              </p:ext>
            </p:extLst>
          </p:nvPr>
        </p:nvGraphicFramePr>
        <p:xfrm>
          <a:off x="8313438" y="1064574"/>
          <a:ext cx="3384376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5-4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 사항 수정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공지사항 수정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글 수정 후 공지 사항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내용을 초기화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17C1D0-D253-F840-65FB-467559980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0" y="1802167"/>
            <a:ext cx="7121216" cy="4517393"/>
          </a:xfrm>
          <a:prstGeom prst="rect">
            <a:avLst/>
          </a:prstGeom>
        </p:spPr>
      </p:pic>
      <p:pic>
        <p:nvPicPr>
          <p:cNvPr id="7" name="그래픽 6" descr="배지 윤곽선">
            <a:extLst>
              <a:ext uri="{FF2B5EF4-FFF2-40B4-BE49-F238E27FC236}">
                <a16:creationId xmlns:a16="http://schemas.microsoft.com/office/drawing/2014/main" id="{665E2F18-7E6C-D20E-24CA-32D7E66D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1717" y="5377898"/>
            <a:ext cx="237600" cy="237600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B4714970-879E-B16E-7F17-595DAE424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7821" y="5367850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3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A6C8D-DB2E-407A-8359-8BE7D64CD3C2}"/>
              </a:ext>
            </a:extLst>
          </p:cNvPr>
          <p:cNvSpPr txBox="1"/>
          <p:nvPr/>
        </p:nvSpPr>
        <p:spPr>
          <a:xfrm>
            <a:off x="676738" y="811446"/>
            <a:ext cx="432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8E15AF-21D0-48D3-921F-1A48A327F9E2}"/>
              </a:ext>
            </a:extLst>
          </p:cNvPr>
          <p:cNvSpPr txBox="1"/>
          <p:nvPr/>
        </p:nvSpPr>
        <p:spPr>
          <a:xfrm>
            <a:off x="886197" y="3422342"/>
            <a:ext cx="26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F202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dirty="0">
                <a:solidFill>
                  <a:srgbClr val="0F202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메뉴 구조</a:t>
            </a:r>
            <a:endParaRPr lang="ko-KR" altLang="en-US" sz="1600" dirty="0">
              <a:solidFill>
                <a:srgbClr val="0F202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537DF-2FB7-4BFA-A82B-7130D3AF55F6}"/>
              </a:ext>
            </a:extLst>
          </p:cNvPr>
          <p:cNvSpPr txBox="1"/>
          <p:nvPr/>
        </p:nvSpPr>
        <p:spPr>
          <a:xfrm>
            <a:off x="886197" y="4285680"/>
            <a:ext cx="26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F202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UI,</a:t>
            </a:r>
            <a:r>
              <a:rPr lang="ko-KR" altLang="en-US" dirty="0">
                <a:solidFill>
                  <a:srgbClr val="0F202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기능 정의</a:t>
            </a:r>
            <a:endParaRPr lang="ko-KR" altLang="en-US" sz="1600" dirty="0">
              <a:solidFill>
                <a:srgbClr val="0F202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54F1AD-F4A4-1DF3-9164-F71949461B20}"/>
              </a:ext>
            </a:extLst>
          </p:cNvPr>
          <p:cNvSpPr txBox="1"/>
          <p:nvPr/>
        </p:nvSpPr>
        <p:spPr>
          <a:xfrm>
            <a:off x="886197" y="3877485"/>
            <a:ext cx="26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F202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dirty="0">
                <a:solidFill>
                  <a:srgbClr val="0F202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 목록</a:t>
            </a:r>
            <a:endParaRPr lang="ko-KR" altLang="en-US" sz="1600" dirty="0">
              <a:solidFill>
                <a:srgbClr val="0F202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57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96788"/>
              </p:ext>
            </p:extLst>
          </p:nvPr>
        </p:nvGraphicFramePr>
        <p:xfrm>
          <a:off x="8313438" y="1376795"/>
          <a:ext cx="3384376" cy="17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6-1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QnA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조회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QnA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조회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글 쓰기는 로그인한 사용자와 관리자가 가능합니다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Select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Box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를 통해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아이디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글 번호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제목으로 검색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상세 조회 화면으로 이동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작성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아이디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글 번호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제목으로 공지 사항 조회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7F9ABB14-6B50-2A44-3294-570C1178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7" y="1911479"/>
            <a:ext cx="7320082" cy="4545275"/>
          </a:xfrm>
          <a:prstGeom prst="rect">
            <a:avLst/>
          </a:prstGeom>
        </p:spPr>
      </p:pic>
      <p:pic>
        <p:nvPicPr>
          <p:cNvPr id="15" name="그래픽 14" descr="배지 윤곽선">
            <a:extLst>
              <a:ext uri="{FF2B5EF4-FFF2-40B4-BE49-F238E27FC236}">
                <a16:creationId xmlns:a16="http://schemas.microsoft.com/office/drawing/2014/main" id="{831E2648-36BA-DA50-B862-B82DF2DF4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6497" y="2737239"/>
            <a:ext cx="237600" cy="237600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:a16="http://schemas.microsoft.com/office/drawing/2014/main" id="{5EA9FA0E-7346-B6EF-A056-3317110B4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6882" y="2693102"/>
            <a:ext cx="237600" cy="237600"/>
          </a:xfrm>
          <a:prstGeom prst="rect">
            <a:avLst/>
          </a:prstGeom>
        </p:spPr>
      </p:pic>
      <p:pic>
        <p:nvPicPr>
          <p:cNvPr id="19" name="그래픽 18" descr="배지 1 윤곽선">
            <a:extLst>
              <a:ext uri="{FF2B5EF4-FFF2-40B4-BE49-F238E27FC236}">
                <a16:creationId xmlns:a16="http://schemas.microsoft.com/office/drawing/2014/main" id="{406BEC28-D725-0281-FFDB-4DD90EA2C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6520" y="3310200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6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59964"/>
              </p:ext>
            </p:extLst>
          </p:nvPr>
        </p:nvGraphicFramePr>
        <p:xfrm>
          <a:off x="8313438" y="1064574"/>
          <a:ext cx="3384376" cy="2253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6-2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QnA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상세조회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QnA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상세 조회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글 수정과 삭제는 자신만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댓글 작성은 로그인한 사용자와 관리자가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댓글 삭제는 자신만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조회 화면으로 이동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수정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>
                          <a:solidFill>
                            <a:schemeClr val="tx1"/>
                          </a:solidFill>
                          <a:latin typeface="+mn-ea"/>
                        </a:rPr>
                        <a:t>QnA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댓글 작성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댓글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E1DD53E5-A907-418B-A148-50E507B1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31" y="1275886"/>
            <a:ext cx="6897375" cy="4860523"/>
          </a:xfrm>
          <a:prstGeom prst="rect">
            <a:avLst/>
          </a:prstGeom>
        </p:spPr>
      </p:pic>
      <p:pic>
        <p:nvPicPr>
          <p:cNvPr id="25" name="그래픽 24" descr="배지 5 윤곽선">
            <a:extLst>
              <a:ext uri="{FF2B5EF4-FFF2-40B4-BE49-F238E27FC236}">
                <a16:creationId xmlns:a16="http://schemas.microsoft.com/office/drawing/2014/main" id="{21DDE1F8-1EC5-3AFE-6769-6121A277B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3512" y="5302824"/>
            <a:ext cx="237600" cy="237600"/>
          </a:xfrm>
          <a:prstGeom prst="rect">
            <a:avLst/>
          </a:prstGeom>
        </p:spPr>
      </p:pic>
      <p:pic>
        <p:nvPicPr>
          <p:cNvPr id="27" name="그래픽 26" descr="배지 6 윤곽선">
            <a:extLst>
              <a:ext uri="{FF2B5EF4-FFF2-40B4-BE49-F238E27FC236}">
                <a16:creationId xmlns:a16="http://schemas.microsoft.com/office/drawing/2014/main" id="{E3E3270A-7D4B-54FB-EFEB-F27EA064C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5664" y="4553912"/>
            <a:ext cx="237600" cy="237600"/>
          </a:xfrm>
          <a:prstGeom prst="rect">
            <a:avLst/>
          </a:prstGeom>
        </p:spPr>
      </p:pic>
      <p:pic>
        <p:nvPicPr>
          <p:cNvPr id="29" name="그래픽 28" descr="배지 윤곽선">
            <a:extLst>
              <a:ext uri="{FF2B5EF4-FFF2-40B4-BE49-F238E27FC236}">
                <a16:creationId xmlns:a16="http://schemas.microsoft.com/office/drawing/2014/main" id="{C184DB6A-8332-8526-3F24-2B514B53B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4832" y="3884113"/>
            <a:ext cx="237600" cy="237600"/>
          </a:xfrm>
          <a:prstGeom prst="rect">
            <a:avLst/>
          </a:prstGeom>
        </p:spPr>
      </p:pic>
      <p:pic>
        <p:nvPicPr>
          <p:cNvPr id="31" name="그래픽 30" descr="배지 3 윤곽선">
            <a:extLst>
              <a:ext uri="{FF2B5EF4-FFF2-40B4-BE49-F238E27FC236}">
                <a16:creationId xmlns:a16="http://schemas.microsoft.com/office/drawing/2014/main" id="{0280A6A6-35E5-27A7-075D-E43A70D0B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13512" y="3845378"/>
            <a:ext cx="237600" cy="237600"/>
          </a:xfrm>
          <a:prstGeom prst="rect">
            <a:avLst/>
          </a:prstGeom>
        </p:spPr>
      </p:pic>
      <p:pic>
        <p:nvPicPr>
          <p:cNvPr id="33" name="그래픽 32" descr="배지 7 윤곽선">
            <a:extLst>
              <a:ext uri="{FF2B5EF4-FFF2-40B4-BE49-F238E27FC236}">
                <a16:creationId xmlns:a16="http://schemas.microsoft.com/office/drawing/2014/main" id="{420C5A12-6713-E678-3E77-27AD55ECB2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65664" y="5003912"/>
            <a:ext cx="237600" cy="237600"/>
          </a:xfrm>
          <a:prstGeom prst="rect">
            <a:avLst/>
          </a:prstGeom>
        </p:spPr>
      </p:pic>
      <p:pic>
        <p:nvPicPr>
          <p:cNvPr id="35" name="그래픽 34" descr="배지 1 윤곽선">
            <a:extLst>
              <a:ext uri="{FF2B5EF4-FFF2-40B4-BE49-F238E27FC236}">
                <a16:creationId xmlns:a16="http://schemas.microsoft.com/office/drawing/2014/main" id="{769EC96F-5949-46FB-E5E4-4B73378A7D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6372" y="3884113"/>
            <a:ext cx="237600" cy="237600"/>
          </a:xfrm>
          <a:prstGeom prst="rect">
            <a:avLst/>
          </a:prstGeom>
        </p:spPr>
      </p:pic>
      <p:pic>
        <p:nvPicPr>
          <p:cNvPr id="37" name="그래픽 36" descr="배지 4 윤곽선">
            <a:extLst>
              <a:ext uri="{FF2B5EF4-FFF2-40B4-BE49-F238E27FC236}">
                <a16:creationId xmlns:a16="http://schemas.microsoft.com/office/drawing/2014/main" id="{B76C6D4E-E61E-9833-12C4-5A6DB15A05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50784" y="4791512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64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97764"/>
              </p:ext>
            </p:extLst>
          </p:nvPr>
        </p:nvGraphicFramePr>
        <p:xfrm>
          <a:off x="8313438" y="1064574"/>
          <a:ext cx="3384376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6-3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QnA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작성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QnA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작성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작성 후 </a:t>
                      </a:r>
                      <a:r>
                        <a:rPr lang="en-US" altLang="ko-KR" sz="850" b="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내용 초기화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112B31F-F9CD-849B-AFE9-5092E30E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59" y="1890944"/>
            <a:ext cx="7211693" cy="4151328"/>
          </a:xfrm>
          <a:prstGeom prst="rect">
            <a:avLst/>
          </a:prstGeom>
        </p:spPr>
      </p:pic>
      <p:pic>
        <p:nvPicPr>
          <p:cNvPr id="10" name="그래픽 9" descr="배지 윤곽선">
            <a:extLst>
              <a:ext uri="{FF2B5EF4-FFF2-40B4-BE49-F238E27FC236}">
                <a16:creationId xmlns:a16="http://schemas.microsoft.com/office/drawing/2014/main" id="{EA237042-2BC1-AF39-3B4B-5960374CA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2020" y="5584469"/>
            <a:ext cx="237600" cy="237600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25A1B58C-510A-BF29-09BA-4080DD3AC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613" y="5584469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96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249537"/>
              </p:ext>
            </p:extLst>
          </p:nvPr>
        </p:nvGraphicFramePr>
        <p:xfrm>
          <a:off x="8313438" y="1064574"/>
          <a:ext cx="3384376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6-4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QnA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수정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QnA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수정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수정 후 </a:t>
                      </a:r>
                      <a:r>
                        <a:rPr lang="en-US" altLang="ko-KR" sz="850" b="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내용 초기화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7442DF9-6075-AE2B-53CD-CA3CE0E1A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6" y="1565052"/>
            <a:ext cx="7431828" cy="4908899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62188EB0-630A-557D-B26D-94555C34B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0368" y="5471784"/>
            <a:ext cx="237600" cy="237600"/>
          </a:xfrm>
          <a:prstGeom prst="rect">
            <a:avLst/>
          </a:prstGeom>
        </p:spPr>
      </p:pic>
      <p:pic>
        <p:nvPicPr>
          <p:cNvPr id="13" name="그래픽 12" descr="배지 1 윤곽선">
            <a:extLst>
              <a:ext uri="{FF2B5EF4-FFF2-40B4-BE49-F238E27FC236}">
                <a16:creationId xmlns:a16="http://schemas.microsoft.com/office/drawing/2014/main" id="{B6AAC462-7C78-0184-43E0-6181096CB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136" y="5471784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5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27723"/>
              </p:ext>
            </p:extLst>
          </p:nvPr>
        </p:nvGraphicFramePr>
        <p:xfrm>
          <a:off x="8633034" y="692699"/>
          <a:ext cx="2919090" cy="17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1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83874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187400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7-1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동네 맛집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동네 맛집 리스트 화면입니다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Select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Box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를 이용해 지역 설정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음식명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입력 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Search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Icon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클릭 시 리스트 조회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지역을 선택합니다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음식을 입력하고 리스트를 조회합니다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포털 검색 링크를 열어줍니다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.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8B184DB-488A-7D96-6FD3-9BB1D8782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76" y="1447059"/>
            <a:ext cx="7695250" cy="4512215"/>
          </a:xfrm>
          <a:prstGeom prst="rect">
            <a:avLst/>
          </a:prstGeom>
        </p:spPr>
      </p:pic>
      <p:pic>
        <p:nvPicPr>
          <p:cNvPr id="7" name="그래픽 6" descr="배지 윤곽선">
            <a:extLst>
              <a:ext uri="{FF2B5EF4-FFF2-40B4-BE49-F238E27FC236}">
                <a16:creationId xmlns:a16="http://schemas.microsoft.com/office/drawing/2014/main" id="{616EFA32-34F6-32DF-E639-21384165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79" y="2723226"/>
            <a:ext cx="237600" cy="237600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A8C7A8C1-7B5C-B033-62B3-C71332D13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3454" y="2322811"/>
            <a:ext cx="237600" cy="237600"/>
          </a:xfrm>
          <a:prstGeom prst="rect">
            <a:avLst/>
          </a:prstGeom>
        </p:spPr>
      </p:pic>
      <p:pic>
        <p:nvPicPr>
          <p:cNvPr id="11" name="그래픽 10" descr="배지 3 윤곽선">
            <a:extLst>
              <a:ext uri="{FF2B5EF4-FFF2-40B4-BE49-F238E27FC236}">
                <a16:creationId xmlns:a16="http://schemas.microsoft.com/office/drawing/2014/main" id="{05D7A1C2-E215-0680-4009-CB1AED306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1988" y="3465566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5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00377"/>
              </p:ext>
            </p:extLst>
          </p:nvPr>
        </p:nvGraphicFramePr>
        <p:xfrm>
          <a:off x="8633034" y="692699"/>
          <a:ext cx="2919090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1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83874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187400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8-1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회원가입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 가입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가입을 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작성한 내용을 초기화합니다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078B8AA-3BE1-69F3-06C6-36A8C4C1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37" y="952593"/>
            <a:ext cx="6772275" cy="5734050"/>
          </a:xfrm>
          <a:prstGeom prst="rect">
            <a:avLst/>
          </a:prstGeom>
        </p:spPr>
      </p:pic>
      <p:pic>
        <p:nvPicPr>
          <p:cNvPr id="13" name="그래픽 12" descr="배지 윤곽선">
            <a:extLst>
              <a:ext uri="{FF2B5EF4-FFF2-40B4-BE49-F238E27FC236}">
                <a16:creationId xmlns:a16="http://schemas.microsoft.com/office/drawing/2014/main" id="{72F9BD19-D49C-246A-B13F-B79216071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8392" y="5627979"/>
            <a:ext cx="237600" cy="237600"/>
          </a:xfrm>
          <a:prstGeom prst="rect">
            <a:avLst/>
          </a:prstGeom>
        </p:spPr>
      </p:pic>
      <p:pic>
        <p:nvPicPr>
          <p:cNvPr id="15" name="그래픽 14" descr="배지 1 윤곽선">
            <a:extLst>
              <a:ext uri="{FF2B5EF4-FFF2-40B4-BE49-F238E27FC236}">
                <a16:creationId xmlns:a16="http://schemas.microsoft.com/office/drawing/2014/main" id="{5FC4F372-D449-219B-FED8-118863038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4289" y="5627979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42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852601"/>
              </p:ext>
            </p:extLst>
          </p:nvPr>
        </p:nvGraphicFramePr>
        <p:xfrm>
          <a:off x="8633034" y="692699"/>
          <a:ext cx="2919090" cy="2011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1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83874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187400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9-1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 화면</a:t>
                      </a:r>
                      <a:endParaRPr lang="en-US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로그인을 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아이디 찾기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비밀번호 찾기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작성한 내용을 초기화합니다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4F87316-5327-4A54-7F51-D47F79F9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16" y="1751120"/>
            <a:ext cx="5810250" cy="3657600"/>
          </a:xfrm>
          <a:prstGeom prst="rect">
            <a:avLst/>
          </a:prstGeom>
        </p:spPr>
      </p:pic>
      <p:pic>
        <p:nvPicPr>
          <p:cNvPr id="7" name="그래픽 6" descr="배지 윤곽선">
            <a:extLst>
              <a:ext uri="{FF2B5EF4-FFF2-40B4-BE49-F238E27FC236}">
                <a16:creationId xmlns:a16="http://schemas.microsoft.com/office/drawing/2014/main" id="{294B8276-E02F-FD0F-6BBC-BC09AB870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9763" y="4150567"/>
            <a:ext cx="237600" cy="237600"/>
          </a:xfrm>
          <a:prstGeom prst="rect">
            <a:avLst/>
          </a:prstGeom>
        </p:spPr>
      </p:pic>
      <p:pic>
        <p:nvPicPr>
          <p:cNvPr id="9" name="그래픽 8" descr="배지 3 윤곽선">
            <a:extLst>
              <a:ext uri="{FF2B5EF4-FFF2-40B4-BE49-F238E27FC236}">
                <a16:creationId xmlns:a16="http://schemas.microsoft.com/office/drawing/2014/main" id="{BEA3952D-2F73-6323-0165-206385CC2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5071" y="4150567"/>
            <a:ext cx="237600" cy="237600"/>
          </a:xfrm>
          <a:prstGeom prst="rect">
            <a:avLst/>
          </a:prstGeom>
        </p:spPr>
      </p:pic>
      <p:pic>
        <p:nvPicPr>
          <p:cNvPr id="12" name="그래픽 11" descr="배지 1 윤곽선">
            <a:extLst>
              <a:ext uri="{FF2B5EF4-FFF2-40B4-BE49-F238E27FC236}">
                <a16:creationId xmlns:a16="http://schemas.microsoft.com/office/drawing/2014/main" id="{E5BCB5E3-A63F-6F5C-BA39-EE21150B36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0660" y="4620029"/>
            <a:ext cx="237600" cy="237600"/>
          </a:xfrm>
          <a:prstGeom prst="rect">
            <a:avLst/>
          </a:prstGeom>
        </p:spPr>
      </p:pic>
      <p:pic>
        <p:nvPicPr>
          <p:cNvPr id="16" name="그래픽 15" descr="배지 4 윤곽선">
            <a:extLst>
              <a:ext uri="{FF2B5EF4-FFF2-40B4-BE49-F238E27FC236}">
                <a16:creationId xmlns:a16="http://schemas.microsoft.com/office/drawing/2014/main" id="{363FF958-20C3-F2D3-315E-12BB1F6FAA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8663" y="4620029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3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79002"/>
              </p:ext>
            </p:extLst>
          </p:nvPr>
        </p:nvGraphicFramePr>
        <p:xfrm>
          <a:off x="8633034" y="692699"/>
          <a:ext cx="2919090" cy="2011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1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83874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187400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9-2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아이디 찾기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결과 화면</a:t>
                      </a:r>
                      <a:endParaRPr lang="en-US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아이디 찾기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결과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 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찾은 후 결과 화면으로 이동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아이디 찾기 후 아이디 찾기 결과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작성한 내용을 초기화합니다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로그인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비밀번호 찾기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742D03B-07CE-B1F5-A198-D17244F5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51" y="1722268"/>
            <a:ext cx="4938252" cy="38628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126062-F4BC-406B-0C21-D60A1AA4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72" y="4054604"/>
            <a:ext cx="4176931" cy="1797312"/>
          </a:xfrm>
          <a:prstGeom prst="rect">
            <a:avLst/>
          </a:prstGeom>
        </p:spPr>
      </p:pic>
      <p:pic>
        <p:nvPicPr>
          <p:cNvPr id="13" name="그래픽 12" descr="배지 윤곽선">
            <a:extLst>
              <a:ext uri="{FF2B5EF4-FFF2-40B4-BE49-F238E27FC236}">
                <a16:creationId xmlns:a16="http://schemas.microsoft.com/office/drawing/2014/main" id="{F5AC61F0-5A70-3F1D-FB71-54BC930F1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5612" y="4660175"/>
            <a:ext cx="237600" cy="237600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5B3EE449-536C-7564-25A5-09D78DFEE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5692" y="5200367"/>
            <a:ext cx="237600" cy="237600"/>
          </a:xfrm>
          <a:prstGeom prst="rect">
            <a:avLst/>
          </a:prstGeom>
        </p:spPr>
      </p:pic>
      <p:pic>
        <p:nvPicPr>
          <p:cNvPr id="18" name="그래픽 17" descr="배지 4 윤곽선">
            <a:extLst>
              <a:ext uri="{FF2B5EF4-FFF2-40B4-BE49-F238E27FC236}">
                <a16:creationId xmlns:a16="http://schemas.microsoft.com/office/drawing/2014/main" id="{02B78576-0472-D942-E24D-C25CDC75C5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0373" y="5217452"/>
            <a:ext cx="237600" cy="237600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id="{F1139100-6E83-D32B-4092-CF4D66123B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1006" y="4715660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43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85523"/>
              </p:ext>
            </p:extLst>
          </p:nvPr>
        </p:nvGraphicFramePr>
        <p:xfrm>
          <a:off x="8633034" y="692699"/>
          <a:ext cx="2919090" cy="17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1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83874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187400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9-3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비밀번호 찾기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결과화면</a:t>
                      </a:r>
                      <a:endParaRPr lang="en-US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비밀번호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찾기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결과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 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찾은 후 결과 화면으로 이동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임시 비밀번호 생성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비밀 번호 찾기 후 결과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작성한 내용을 초기화합니다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로그인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0B5F9EF-1782-8EC0-5FD5-6B330740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50" y="3429000"/>
            <a:ext cx="5505450" cy="2952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12577B-B396-B6B2-105B-78CA31E9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29" y="1364294"/>
            <a:ext cx="5581650" cy="4591050"/>
          </a:xfrm>
          <a:prstGeom prst="rect">
            <a:avLst/>
          </a:prstGeom>
        </p:spPr>
      </p:pic>
      <p:pic>
        <p:nvPicPr>
          <p:cNvPr id="11" name="그래픽 10" descr="배지 윤곽선">
            <a:extLst>
              <a:ext uri="{FF2B5EF4-FFF2-40B4-BE49-F238E27FC236}">
                <a16:creationId xmlns:a16="http://schemas.microsoft.com/office/drawing/2014/main" id="{6B721E67-363E-A807-7D43-2E78C6D2E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6236" y="5050155"/>
            <a:ext cx="237600" cy="237600"/>
          </a:xfrm>
          <a:prstGeom prst="rect">
            <a:avLst/>
          </a:prstGeom>
        </p:spPr>
      </p:pic>
      <p:pic>
        <p:nvPicPr>
          <p:cNvPr id="14" name="그래픽 13" descr="배지 3 윤곽선">
            <a:extLst>
              <a:ext uri="{FF2B5EF4-FFF2-40B4-BE49-F238E27FC236}">
                <a16:creationId xmlns:a16="http://schemas.microsoft.com/office/drawing/2014/main" id="{0ECCCC95-C34D-3021-3DCA-78125ECB81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9351" y="5461267"/>
            <a:ext cx="237600" cy="237600"/>
          </a:xfrm>
          <a:prstGeom prst="rect">
            <a:avLst/>
          </a:prstGeom>
        </p:spPr>
      </p:pic>
      <p:pic>
        <p:nvPicPr>
          <p:cNvPr id="17" name="그래픽 16" descr="배지 1 윤곽선">
            <a:extLst>
              <a:ext uri="{FF2B5EF4-FFF2-40B4-BE49-F238E27FC236}">
                <a16:creationId xmlns:a16="http://schemas.microsoft.com/office/drawing/2014/main" id="{0C86CEA8-55BF-BE7A-0C20-C7E09F9A7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726" y="5050155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0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622257"/>
              </p:ext>
            </p:extLst>
          </p:nvPr>
        </p:nvGraphicFramePr>
        <p:xfrm>
          <a:off x="8627856" y="824831"/>
          <a:ext cx="2952325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670395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1930154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10-1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 관리 조회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 관리 조회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Select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Box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를 이용해 사용자 권한 변경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사용자 권한 변경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사용자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정보 상세 조회 화면으로 이동합니다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F3C7C11-F3CC-AB99-6D6D-C823E352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19" y="1411565"/>
            <a:ext cx="7455377" cy="499244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6BEEEB99-19BD-8983-DF46-39BC4A763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7856" y="2737300"/>
            <a:ext cx="237600" cy="237600"/>
          </a:xfrm>
          <a:prstGeom prst="rect">
            <a:avLst/>
          </a:prstGeom>
        </p:spPr>
      </p:pic>
      <p:pic>
        <p:nvPicPr>
          <p:cNvPr id="15" name="그래픽 14" descr="배지 1 윤곽선">
            <a:extLst>
              <a:ext uri="{FF2B5EF4-FFF2-40B4-BE49-F238E27FC236}">
                <a16:creationId xmlns:a16="http://schemas.microsoft.com/office/drawing/2014/main" id="{0DE21A7A-E04D-B028-AFD4-A5AA0BAEA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7452" y="2737300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E4956-955E-4F7F-BB4F-82EA157BB322}"/>
              </a:ext>
            </a:extLst>
          </p:cNvPr>
          <p:cNvSpPr txBox="1"/>
          <p:nvPr/>
        </p:nvSpPr>
        <p:spPr>
          <a:xfrm>
            <a:off x="3650933" y="2676340"/>
            <a:ext cx="489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메뉴 구조 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733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678971"/>
              </p:ext>
            </p:extLst>
          </p:nvPr>
        </p:nvGraphicFramePr>
        <p:xfrm>
          <a:off x="8313438" y="1064574"/>
          <a:ext cx="3384376" cy="17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506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2536059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10-2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 정보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상세 조회</a:t>
                      </a:r>
                      <a:endParaRPr lang="en-US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 정보 상세 조회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관리 리스트로 이동합니다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수정 화면으로 이동합니다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회원을 삭제합니다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AD2A50F-03C6-0D2E-4E57-5D59B93AD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65" y="1136619"/>
            <a:ext cx="6810375" cy="5543550"/>
          </a:xfrm>
          <a:prstGeom prst="rect">
            <a:avLst/>
          </a:prstGeom>
        </p:spPr>
      </p:pic>
      <p:pic>
        <p:nvPicPr>
          <p:cNvPr id="7" name="그래픽 6" descr="배지 윤곽선">
            <a:extLst>
              <a:ext uri="{FF2B5EF4-FFF2-40B4-BE49-F238E27FC236}">
                <a16:creationId xmlns:a16="http://schemas.microsoft.com/office/drawing/2014/main" id="{CB6FF19A-1085-E2AB-3DF1-D2075FD5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952" y="6034597"/>
            <a:ext cx="237600" cy="237600"/>
          </a:xfrm>
          <a:prstGeom prst="rect">
            <a:avLst/>
          </a:prstGeom>
        </p:spPr>
      </p:pic>
      <p:pic>
        <p:nvPicPr>
          <p:cNvPr id="9" name="그래픽 8" descr="배지 3 윤곽선">
            <a:extLst>
              <a:ext uri="{FF2B5EF4-FFF2-40B4-BE49-F238E27FC236}">
                <a16:creationId xmlns:a16="http://schemas.microsoft.com/office/drawing/2014/main" id="{02178BB3-AFA9-4557-29F2-3FDE2C281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0105" y="5721381"/>
            <a:ext cx="237600" cy="237600"/>
          </a:xfrm>
          <a:prstGeom prst="rect">
            <a:avLst/>
          </a:prstGeom>
        </p:spPr>
      </p:pic>
      <p:pic>
        <p:nvPicPr>
          <p:cNvPr id="13" name="그래픽 12" descr="배지 1 윤곽선">
            <a:extLst>
              <a:ext uri="{FF2B5EF4-FFF2-40B4-BE49-F238E27FC236}">
                <a16:creationId xmlns:a16="http://schemas.microsoft.com/office/drawing/2014/main" id="{C1CA1BFF-FEE9-E77B-0B79-D6E51DD40E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254" y="5721381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872287"/>
              </p:ext>
            </p:extLst>
          </p:nvPr>
        </p:nvGraphicFramePr>
        <p:xfrm>
          <a:off x="8863854" y="949164"/>
          <a:ext cx="2588342" cy="17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40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50439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1775536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10-3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 정보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수정</a:t>
                      </a:r>
                      <a:endParaRPr lang="en-US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 정보 수정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관리 리스트로 이동합니다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회원을 수정합니다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회원을 삭제합니다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8C4722A-7545-A7B5-5E2A-BD39356ED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67" y="1256754"/>
            <a:ext cx="7568296" cy="5141887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EC876505-B5DE-746E-F58A-578833FBC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474" y="5720046"/>
            <a:ext cx="237600" cy="237600"/>
          </a:xfrm>
          <a:prstGeom prst="rect">
            <a:avLst/>
          </a:prstGeom>
        </p:spPr>
      </p:pic>
      <p:pic>
        <p:nvPicPr>
          <p:cNvPr id="11" name="그래픽 10" descr="배지 3 윤곽선">
            <a:extLst>
              <a:ext uri="{FF2B5EF4-FFF2-40B4-BE49-F238E27FC236}">
                <a16:creationId xmlns:a16="http://schemas.microsoft.com/office/drawing/2014/main" id="{33C82179-3B1B-4C89-246A-8E2B053D0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9002" y="5398487"/>
            <a:ext cx="237600" cy="237600"/>
          </a:xfrm>
          <a:prstGeom prst="rect">
            <a:avLst/>
          </a:prstGeom>
        </p:spPr>
      </p:pic>
      <p:pic>
        <p:nvPicPr>
          <p:cNvPr id="15" name="그래픽 14" descr="배지 1 윤곽선">
            <a:extLst>
              <a:ext uri="{FF2B5EF4-FFF2-40B4-BE49-F238E27FC236}">
                <a16:creationId xmlns:a16="http://schemas.microsoft.com/office/drawing/2014/main" id="{3FA313BE-368C-148F-3DE4-6DD73631F5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51054" y="5482446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7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989589"/>
              </p:ext>
            </p:extLst>
          </p:nvPr>
        </p:nvGraphicFramePr>
        <p:xfrm>
          <a:off x="8668545" y="824831"/>
          <a:ext cx="2854670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140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543688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1970842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11-1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내 정보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상세 조회</a:t>
                      </a:r>
                      <a:endParaRPr lang="en-US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내 정보 상세 조회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내 정보 수정 화면으로 이동합니다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탈퇴 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110DCF6-0314-F47E-3866-43ED3B74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06" y="1163668"/>
            <a:ext cx="6324600" cy="5400675"/>
          </a:xfrm>
          <a:prstGeom prst="rect">
            <a:avLst/>
          </a:prstGeom>
        </p:spPr>
      </p:pic>
      <p:pic>
        <p:nvPicPr>
          <p:cNvPr id="7" name="그래픽 6" descr="배지 윤곽선">
            <a:extLst>
              <a:ext uri="{FF2B5EF4-FFF2-40B4-BE49-F238E27FC236}">
                <a16:creationId xmlns:a16="http://schemas.microsoft.com/office/drawing/2014/main" id="{B836FDBF-D029-694D-9D95-C881ABE60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4949" y="5694332"/>
            <a:ext cx="237600" cy="237600"/>
          </a:xfrm>
          <a:prstGeom prst="rect">
            <a:avLst/>
          </a:prstGeom>
        </p:spPr>
      </p:pic>
      <p:pic>
        <p:nvPicPr>
          <p:cNvPr id="11" name="그래픽 10" descr="배지 1 윤곽선">
            <a:extLst>
              <a:ext uri="{FF2B5EF4-FFF2-40B4-BE49-F238E27FC236}">
                <a16:creationId xmlns:a16="http://schemas.microsoft.com/office/drawing/2014/main" id="{39C6A6BB-A791-BBF6-084D-C243EDB66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7845" y="5694332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5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864340"/>
              </p:ext>
            </p:extLst>
          </p:nvPr>
        </p:nvGraphicFramePr>
        <p:xfrm>
          <a:off x="8890487" y="958042"/>
          <a:ext cx="2712628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1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587245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1802167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11-2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내 정보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수정</a:t>
                      </a:r>
                      <a:endParaRPr lang="en-US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내 정보 수정 화면입니다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내 정보를 수정합니다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탈퇴 합니다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218B089-1093-E34D-3969-FBC4E518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720" y="1337522"/>
            <a:ext cx="4848225" cy="5248275"/>
          </a:xfrm>
          <a:prstGeom prst="rect">
            <a:avLst/>
          </a:prstGeom>
        </p:spPr>
      </p:pic>
      <p:pic>
        <p:nvPicPr>
          <p:cNvPr id="7" name="그래픽 6" descr="배지 윤곽선">
            <a:extLst>
              <a:ext uri="{FF2B5EF4-FFF2-40B4-BE49-F238E27FC236}">
                <a16:creationId xmlns:a16="http://schemas.microsoft.com/office/drawing/2014/main" id="{3A273BAE-9372-A28B-E000-4514CBDEE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4823" y="5748670"/>
            <a:ext cx="237600" cy="237600"/>
          </a:xfrm>
          <a:prstGeom prst="rect">
            <a:avLst/>
          </a:prstGeom>
        </p:spPr>
      </p:pic>
      <p:pic>
        <p:nvPicPr>
          <p:cNvPr id="11" name="그래픽 10" descr="배지 1 윤곽선">
            <a:extLst>
              <a:ext uri="{FF2B5EF4-FFF2-40B4-BE49-F238E27FC236}">
                <a16:creationId xmlns:a16="http://schemas.microsoft.com/office/drawing/2014/main" id="{1605F0FB-0E6D-484B-A1D9-5D4A33010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0299" y="5748670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31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06EFE7-B0F0-437B-A1A4-8ACDC0275C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25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95CC0D-B971-1D0C-DB38-19E92F1B8E01}"/>
              </a:ext>
            </a:extLst>
          </p:cNvPr>
          <p:cNvSpPr/>
          <p:nvPr/>
        </p:nvSpPr>
        <p:spPr>
          <a:xfrm>
            <a:off x="5302659" y="2130161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메인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2397AD-61DD-18B5-DD62-E9F220AC209B}"/>
              </a:ext>
            </a:extLst>
          </p:cNvPr>
          <p:cNvSpPr/>
          <p:nvPr/>
        </p:nvSpPr>
        <p:spPr>
          <a:xfrm>
            <a:off x="459222" y="3183760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거래 조회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0BB3CB-ED45-554D-2EEF-2C747A8A3B21}"/>
              </a:ext>
            </a:extLst>
          </p:cNvPr>
          <p:cNvSpPr/>
          <p:nvPr/>
        </p:nvSpPr>
        <p:spPr>
          <a:xfrm>
            <a:off x="2070292" y="3183760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관심 지역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B909FA-F2D3-C4BA-83CA-0329F8211AC2}"/>
              </a:ext>
            </a:extLst>
          </p:cNvPr>
          <p:cNvSpPr/>
          <p:nvPr/>
        </p:nvSpPr>
        <p:spPr>
          <a:xfrm>
            <a:off x="3663608" y="3183760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61D216-4D86-013E-4951-9D2D7DACEC0B}"/>
              </a:ext>
            </a:extLst>
          </p:cNvPr>
          <p:cNvSpPr/>
          <p:nvPr/>
        </p:nvSpPr>
        <p:spPr>
          <a:xfrm>
            <a:off x="5310190" y="3183760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</a:rPr>
              <a:t>Qna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A56A99-A754-5579-83B0-0F12D9AD365A}"/>
              </a:ext>
            </a:extLst>
          </p:cNvPr>
          <p:cNvSpPr/>
          <p:nvPr/>
        </p:nvSpPr>
        <p:spPr>
          <a:xfrm>
            <a:off x="6992277" y="3183759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동네 맛집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EA936B-F654-7596-64DF-DBE7E8C32E18}"/>
              </a:ext>
            </a:extLst>
          </p:cNvPr>
          <p:cNvSpPr/>
          <p:nvPr/>
        </p:nvSpPr>
        <p:spPr>
          <a:xfrm>
            <a:off x="2070291" y="3613925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관심 지역 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92440D-6A8C-B7D5-1E2E-B442296E7449}"/>
              </a:ext>
            </a:extLst>
          </p:cNvPr>
          <p:cNvSpPr/>
          <p:nvPr/>
        </p:nvSpPr>
        <p:spPr>
          <a:xfrm>
            <a:off x="3663606" y="4084642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공지 사항 상세 조회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EE3BA1-0E1E-DDC0-FDA5-6303826A4A24}"/>
              </a:ext>
            </a:extLst>
          </p:cNvPr>
          <p:cNvSpPr/>
          <p:nvPr/>
        </p:nvSpPr>
        <p:spPr>
          <a:xfrm>
            <a:off x="6992277" y="3630895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동네 맛집 리스트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A71CB5-8867-6650-019F-FD5A131D8A49}"/>
              </a:ext>
            </a:extLst>
          </p:cNvPr>
          <p:cNvSpPr/>
          <p:nvPr/>
        </p:nvSpPr>
        <p:spPr>
          <a:xfrm>
            <a:off x="459222" y="4475888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주택 상세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E33B2E-321E-5E1E-CF44-09CD41BA6269}"/>
              </a:ext>
            </a:extLst>
          </p:cNvPr>
          <p:cNvSpPr/>
          <p:nvPr/>
        </p:nvSpPr>
        <p:spPr>
          <a:xfrm>
            <a:off x="5310190" y="4084641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</a:rPr>
              <a:t>QnA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상세조회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BE228-4B61-D1B7-9B56-CDEEC5E370B7}"/>
              </a:ext>
            </a:extLst>
          </p:cNvPr>
          <p:cNvSpPr/>
          <p:nvPr/>
        </p:nvSpPr>
        <p:spPr>
          <a:xfrm>
            <a:off x="459222" y="3613925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아파트 명으로 조회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4CDFDF-0DBC-0919-A83A-35CA6EE0BCDE}"/>
              </a:ext>
            </a:extLst>
          </p:cNvPr>
          <p:cNvSpPr/>
          <p:nvPr/>
        </p:nvSpPr>
        <p:spPr>
          <a:xfrm>
            <a:off x="459222" y="4044598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지역 명으로 조회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0E00F5B-DF6D-04BC-15D2-3A117C7CEC5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409237" y="2842676"/>
            <a:ext cx="2" cy="3410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6">
            <a:extLst>
              <a:ext uri="{FF2B5EF4-FFF2-40B4-BE49-F238E27FC236}">
                <a16:creationId xmlns:a16="http://schemas.microsoft.com/office/drawing/2014/main" id="{2C062F24-03F9-5355-4393-9BFFEEA36064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5717573" y="2845512"/>
            <a:ext cx="668964" cy="753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8">
            <a:extLst>
              <a:ext uri="{FF2B5EF4-FFF2-40B4-BE49-F238E27FC236}">
                <a16:creationId xmlns:a16="http://schemas.microsoft.com/office/drawing/2014/main" id="{2C2CF51C-B6A2-8201-4463-61027AE6D2B7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16200000" flipH="1">
            <a:off x="6558618" y="2004468"/>
            <a:ext cx="668963" cy="168961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32">
            <a:extLst>
              <a:ext uri="{FF2B5EF4-FFF2-40B4-BE49-F238E27FC236}">
                <a16:creationId xmlns:a16="http://schemas.microsoft.com/office/drawing/2014/main" id="{83A909C1-3D36-560C-3435-9A6726C9450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5400000">
            <a:off x="4097625" y="1233095"/>
            <a:ext cx="668964" cy="3232367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34">
            <a:extLst>
              <a:ext uri="{FF2B5EF4-FFF2-40B4-BE49-F238E27FC236}">
                <a16:creationId xmlns:a16="http://schemas.microsoft.com/office/drawing/2014/main" id="{96B327D7-7921-BF00-82D3-A9E49F7DABE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3292090" y="427560"/>
            <a:ext cx="668964" cy="4843437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0AB7B5-6323-7BC4-5B93-693608D9021F}"/>
              </a:ext>
            </a:extLst>
          </p:cNvPr>
          <p:cNvSpPr/>
          <p:nvPr/>
        </p:nvSpPr>
        <p:spPr>
          <a:xfrm>
            <a:off x="8638860" y="3183758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 관리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98C698-A868-B386-69A0-2F22D401A025}"/>
              </a:ext>
            </a:extLst>
          </p:cNvPr>
          <p:cNvSpPr/>
          <p:nvPr/>
        </p:nvSpPr>
        <p:spPr>
          <a:xfrm>
            <a:off x="5302660" y="3183760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</a:rPr>
              <a:t>Qna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C896FC-681F-9F76-2075-61660D6A6E09}"/>
              </a:ext>
            </a:extLst>
          </p:cNvPr>
          <p:cNvSpPr/>
          <p:nvPr/>
        </p:nvSpPr>
        <p:spPr>
          <a:xfrm>
            <a:off x="3663608" y="3630895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공지 사항 조회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C6E5263-9109-9983-B0B9-D3D58C5C58D1}"/>
              </a:ext>
            </a:extLst>
          </p:cNvPr>
          <p:cNvSpPr/>
          <p:nvPr/>
        </p:nvSpPr>
        <p:spPr>
          <a:xfrm>
            <a:off x="5310190" y="3637505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</a:rPr>
              <a:t>QnA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756684-6C05-2164-E792-BE70D59FCB68}"/>
              </a:ext>
            </a:extLst>
          </p:cNvPr>
          <p:cNvSpPr/>
          <p:nvPr/>
        </p:nvSpPr>
        <p:spPr>
          <a:xfrm>
            <a:off x="1318032" y="5448762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뉴스 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DE341FA-EBBE-D1A8-7B5F-BE87FA19B4F9}"/>
              </a:ext>
            </a:extLst>
          </p:cNvPr>
          <p:cNvCxnSpPr>
            <a:cxnSpLocks/>
          </p:cNvCxnSpPr>
          <p:nvPr/>
        </p:nvCxnSpPr>
        <p:spPr>
          <a:xfrm>
            <a:off x="9384488" y="2842674"/>
            <a:ext cx="2" cy="3410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A94CECA-EA94-9011-7BF1-D8E89D5A2C5A}"/>
              </a:ext>
            </a:extLst>
          </p:cNvPr>
          <p:cNvCxnSpPr>
            <a:cxnSpLocks/>
          </p:cNvCxnSpPr>
          <p:nvPr/>
        </p:nvCxnSpPr>
        <p:spPr>
          <a:xfrm flipV="1">
            <a:off x="7737907" y="2842672"/>
            <a:ext cx="1646581" cy="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BA78799-87AE-4338-2B16-31778292E36F}"/>
              </a:ext>
            </a:extLst>
          </p:cNvPr>
          <p:cNvSpPr/>
          <p:nvPr/>
        </p:nvSpPr>
        <p:spPr>
          <a:xfrm>
            <a:off x="10205998" y="3183758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마이 페이지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3912005-3F5A-FF91-17FA-110EA59BEC44}"/>
              </a:ext>
            </a:extLst>
          </p:cNvPr>
          <p:cNvCxnSpPr>
            <a:cxnSpLocks/>
          </p:cNvCxnSpPr>
          <p:nvPr/>
        </p:nvCxnSpPr>
        <p:spPr>
          <a:xfrm>
            <a:off x="10951628" y="2842672"/>
            <a:ext cx="2" cy="3410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037D761-CDDC-63DB-C8FE-CE6761506605}"/>
              </a:ext>
            </a:extLst>
          </p:cNvPr>
          <p:cNvCxnSpPr>
            <a:cxnSpLocks/>
          </p:cNvCxnSpPr>
          <p:nvPr/>
        </p:nvCxnSpPr>
        <p:spPr>
          <a:xfrm flipV="1">
            <a:off x="9305047" y="2842670"/>
            <a:ext cx="1646581" cy="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E75882-166D-3E62-1B69-9FE9CDBC804C}"/>
              </a:ext>
            </a:extLst>
          </p:cNvPr>
          <p:cNvSpPr/>
          <p:nvPr/>
        </p:nvSpPr>
        <p:spPr>
          <a:xfrm>
            <a:off x="8638859" y="3630895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 관리 리스트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7D4DE8-5298-0A27-DC95-946AA0D2EC95}"/>
              </a:ext>
            </a:extLst>
          </p:cNvPr>
          <p:cNvSpPr/>
          <p:nvPr/>
        </p:nvSpPr>
        <p:spPr>
          <a:xfrm>
            <a:off x="1318031" y="5938514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주택 관련 뉴스 리스트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E72FAA0-4451-74ED-4317-6E107FE4D950}"/>
              </a:ext>
            </a:extLst>
          </p:cNvPr>
          <p:cNvSpPr/>
          <p:nvPr/>
        </p:nvSpPr>
        <p:spPr>
          <a:xfrm>
            <a:off x="8637076" y="4078032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 정보 상세 조회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6852D2-CC72-CAF8-A5BD-E31D82E3B227}"/>
              </a:ext>
            </a:extLst>
          </p:cNvPr>
          <p:cNvSpPr/>
          <p:nvPr/>
        </p:nvSpPr>
        <p:spPr>
          <a:xfrm>
            <a:off x="10205997" y="3638115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내 정보 상세 조회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421339C-BA1F-F3E0-E9E9-14C2812AC204}"/>
              </a:ext>
            </a:extLst>
          </p:cNvPr>
          <p:cNvSpPr/>
          <p:nvPr/>
        </p:nvSpPr>
        <p:spPr>
          <a:xfrm>
            <a:off x="10205997" y="4078031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내 정보 수정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AFCC7C1-A2DF-3B1A-5B62-F94C9ACDEE0F}"/>
              </a:ext>
            </a:extLst>
          </p:cNvPr>
          <p:cNvSpPr/>
          <p:nvPr/>
        </p:nvSpPr>
        <p:spPr>
          <a:xfrm>
            <a:off x="8637076" y="4525169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 정보 수정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4F47B92-886B-4EFB-10EA-360A0DA559B4}"/>
              </a:ext>
            </a:extLst>
          </p:cNvPr>
          <p:cNvSpPr/>
          <p:nvPr/>
        </p:nvSpPr>
        <p:spPr>
          <a:xfrm>
            <a:off x="3663606" y="4538389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공지 사항 작성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F5A8C01-E844-E8D9-E527-7D8BA195E55E}"/>
              </a:ext>
            </a:extLst>
          </p:cNvPr>
          <p:cNvSpPr/>
          <p:nvPr/>
        </p:nvSpPr>
        <p:spPr>
          <a:xfrm>
            <a:off x="3663606" y="5007051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공지 사항 수정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627C9CF-BD14-4D16-F3B3-3C3AC73EDC22}"/>
              </a:ext>
            </a:extLst>
          </p:cNvPr>
          <p:cNvSpPr/>
          <p:nvPr/>
        </p:nvSpPr>
        <p:spPr>
          <a:xfrm>
            <a:off x="5310189" y="4538389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</a:rPr>
              <a:t>QnA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C2E91A-BC1F-100B-59A2-8997B90CC267}"/>
              </a:ext>
            </a:extLst>
          </p:cNvPr>
          <p:cNvSpPr/>
          <p:nvPr/>
        </p:nvSpPr>
        <p:spPr>
          <a:xfrm>
            <a:off x="5322917" y="4985525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</a:rPr>
              <a:t>QnA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F2F46B5-FE27-403B-AA8B-4C7014F737B1}"/>
              </a:ext>
            </a:extLst>
          </p:cNvPr>
          <p:cNvSpPr/>
          <p:nvPr/>
        </p:nvSpPr>
        <p:spPr>
          <a:xfrm>
            <a:off x="7069936" y="5448762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 가입 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FF3409-CDE7-CA66-E0F2-C774339E42E6}"/>
              </a:ext>
            </a:extLst>
          </p:cNvPr>
          <p:cNvSpPr/>
          <p:nvPr/>
        </p:nvSpPr>
        <p:spPr>
          <a:xfrm>
            <a:off x="8637076" y="5448762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B50A5B-541B-7076-A34F-55F078D3CFD9}"/>
              </a:ext>
            </a:extLst>
          </p:cNvPr>
          <p:cNvSpPr/>
          <p:nvPr/>
        </p:nvSpPr>
        <p:spPr>
          <a:xfrm>
            <a:off x="8637076" y="5915506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ID</a:t>
            </a:r>
            <a:r>
              <a:rPr lang="ko-KR" altLang="en-US" sz="900" dirty="0">
                <a:solidFill>
                  <a:schemeClr val="tx1"/>
                </a:solidFill>
              </a:rPr>
              <a:t> 찾기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결과 화면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893D1A6-5112-701C-4FB2-093043477919}"/>
              </a:ext>
            </a:extLst>
          </p:cNvPr>
          <p:cNvSpPr/>
          <p:nvPr/>
        </p:nvSpPr>
        <p:spPr>
          <a:xfrm>
            <a:off x="8637076" y="6386407"/>
            <a:ext cx="1491261" cy="3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비밀번호 찾기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결과 화면</a:t>
            </a:r>
          </a:p>
        </p:txBody>
      </p:sp>
    </p:spTree>
    <p:extLst>
      <p:ext uri="{BB962C8B-B14F-4D97-AF65-F5344CB8AC3E}">
        <p14:creationId xmlns:p14="http://schemas.microsoft.com/office/powerpoint/2010/main" val="105672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E4956-955E-4F7F-BB4F-82EA157BB322}"/>
              </a:ext>
            </a:extLst>
          </p:cNvPr>
          <p:cNvSpPr txBox="1"/>
          <p:nvPr/>
        </p:nvSpPr>
        <p:spPr>
          <a:xfrm>
            <a:off x="3650933" y="2676340"/>
            <a:ext cx="489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 목록 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0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화면 목록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6C609D8-9AEC-42AE-0F3E-96464F1B1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35974"/>
              </p:ext>
            </p:extLst>
          </p:nvPr>
        </p:nvGraphicFramePr>
        <p:xfrm>
          <a:off x="757127" y="976544"/>
          <a:ext cx="10117536" cy="5787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9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9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9384">
                  <a:extLst>
                    <a:ext uri="{9D8B030D-6E8A-4147-A177-3AD203B41FA5}">
                      <a16:colId xmlns:a16="http://schemas.microsoft.com/office/drawing/2014/main" val="3867851776"/>
                    </a:ext>
                  </a:extLst>
                </a:gridCol>
                <a:gridCol w="2529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메뉴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페이지 제목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페이지 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152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거래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아파트 명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아파트 명 검색 시 주택 리스트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2-1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지역 명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지역 명 검색 시 주택 리스트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2-2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주택 정보 상세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주택 정보를 상세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2-3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관심 지역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관심 지역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관심 지역 리스트 조회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3-1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뉴스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주택 관련 뉴스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주택 관련 뉴스 리스트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4-1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15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공지사항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공지 사항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공지 사항 리스트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5-1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ㄴ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공지 사항 상세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공지 사항 게시글 상세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5-2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공지 사항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공지 사항을 작성할 수 있는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5-3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공지 사항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공지 사항을 수정할 수 있는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5-4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15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QnA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QnA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QnA</a:t>
                      </a:r>
                      <a:r>
                        <a:rPr lang="ko-KR" altLang="en-US" sz="900" dirty="0"/>
                        <a:t> 리스트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6-1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QnA</a:t>
                      </a:r>
                      <a:r>
                        <a:rPr lang="ko-KR" altLang="en-US" sz="900" dirty="0"/>
                        <a:t> 상세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QnA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게시글 상세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6-2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QnA</a:t>
                      </a:r>
                      <a:r>
                        <a:rPr lang="ko-KR" altLang="en-US" sz="900" dirty="0"/>
                        <a:t>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QnA</a:t>
                      </a:r>
                      <a:r>
                        <a:rPr lang="ko-KR" altLang="en-US" sz="900" dirty="0"/>
                        <a:t>를 작성할 수 있는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6-3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QnA</a:t>
                      </a:r>
                      <a:r>
                        <a:rPr lang="ko-KR" altLang="en-US" sz="900" dirty="0"/>
                        <a:t>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QnA</a:t>
                      </a:r>
                      <a:r>
                        <a:rPr lang="ko-KR" altLang="en-US" sz="900" dirty="0"/>
                        <a:t>를 수정할 수 있는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6-4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동네 맛집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동네 맛집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동네 맛집 검색 시 맛집 리스트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7-1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회원 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회원 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회원 가입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8-1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095695"/>
                  </a:ext>
                </a:extLst>
              </a:tr>
              <a:tr h="2411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로그인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로그인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9-1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117787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아이디 찾기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아이디 찾기 결과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아이디 찾기 화면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아이디 찾기 결과화면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9-2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534101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비밀번호 찾기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비밀번호 찾기 결과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비밀번호 찾기 화면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비밀번호 찾기 결과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9-3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936096"/>
                  </a:ext>
                </a:extLst>
              </a:tr>
              <a:tr h="2411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회원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회원 관리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회원들의 정보 리스트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10-1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회원 정보 상세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회원의 정보 상세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10-2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608610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회원 정보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회원의 정보를 수정할 수 있는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10-3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550381"/>
                  </a:ext>
                </a:extLst>
              </a:tr>
              <a:tr h="2411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마이페이지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내 정보 상세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내 정보 상세 조회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11-1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043238"/>
                  </a:ext>
                </a:extLst>
              </a:tr>
              <a:tr h="2411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내 정보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내 정보를 수정할 수 있는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11-2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50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97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E4956-955E-4F7F-BB4F-82EA157BB322}"/>
              </a:ext>
            </a:extLst>
          </p:cNvPr>
          <p:cNvSpPr txBox="1"/>
          <p:nvPr/>
        </p:nvSpPr>
        <p:spPr>
          <a:xfrm>
            <a:off x="3650933" y="2676340"/>
            <a:ext cx="489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UI </a:t>
            </a:r>
            <a:r>
              <a:rPr lang="ko-KR" altLang="en-US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 정의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41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480740"/>
              </p:ext>
            </p:extLst>
          </p:nvPr>
        </p:nvGraphicFramePr>
        <p:xfrm>
          <a:off x="9312675" y="663796"/>
          <a:ext cx="2364856" cy="2999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78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099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1772088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3542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1-1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 화면</a:t>
                      </a:r>
                      <a:endParaRPr lang="en-US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비 로그인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)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61549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 화면 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 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상단의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Navbar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를 통해 페이지 이동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중앙의 거래 조회 버튼을 통해 페이지 이동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거래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거래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주택 뉴스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공지사항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동네 맛집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가입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로그인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73397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B0D2789-23F7-CEFE-F758-3547AC675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3" y="893314"/>
            <a:ext cx="8631734" cy="5615594"/>
          </a:xfrm>
          <a:prstGeom prst="rect">
            <a:avLst/>
          </a:prstGeom>
        </p:spPr>
      </p:pic>
      <p:pic>
        <p:nvPicPr>
          <p:cNvPr id="7" name="그래픽 6" descr="배지 5 윤곽선">
            <a:extLst>
              <a:ext uri="{FF2B5EF4-FFF2-40B4-BE49-F238E27FC236}">
                <a16:creationId xmlns:a16="http://schemas.microsoft.com/office/drawing/2014/main" id="{92342FFB-7055-2289-2850-53711540D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841" y="1208323"/>
            <a:ext cx="237600" cy="237600"/>
          </a:xfrm>
          <a:prstGeom prst="rect">
            <a:avLst/>
          </a:prstGeom>
        </p:spPr>
      </p:pic>
      <p:pic>
        <p:nvPicPr>
          <p:cNvPr id="9" name="그래픽 8" descr="배지 6 윤곽선">
            <a:extLst>
              <a:ext uri="{FF2B5EF4-FFF2-40B4-BE49-F238E27FC236}">
                <a16:creationId xmlns:a16="http://schemas.microsoft.com/office/drawing/2014/main" id="{DB6A07AD-8A52-9DA1-70D7-7F833EB12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4001" y="1206855"/>
            <a:ext cx="237600" cy="237600"/>
          </a:xfrm>
          <a:prstGeom prst="rect">
            <a:avLst/>
          </a:prstGeom>
        </p:spPr>
      </p:pic>
      <p:pic>
        <p:nvPicPr>
          <p:cNvPr id="11" name="그래픽 10" descr="배지 윤곽선">
            <a:extLst>
              <a:ext uri="{FF2B5EF4-FFF2-40B4-BE49-F238E27FC236}">
                <a16:creationId xmlns:a16="http://schemas.microsoft.com/office/drawing/2014/main" id="{1741E500-7220-A787-A640-1E8B2ADE5A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8390" y="1206855"/>
            <a:ext cx="237897" cy="237897"/>
          </a:xfrm>
          <a:prstGeom prst="rect">
            <a:avLst/>
          </a:prstGeom>
        </p:spPr>
      </p:pic>
      <p:pic>
        <p:nvPicPr>
          <p:cNvPr id="13" name="그래픽 12" descr="배지 3 윤곽선">
            <a:extLst>
              <a:ext uri="{FF2B5EF4-FFF2-40B4-BE49-F238E27FC236}">
                <a16:creationId xmlns:a16="http://schemas.microsoft.com/office/drawing/2014/main" id="{31B5C580-DEB5-D988-8145-CFBBE19B56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8921" y="1206855"/>
            <a:ext cx="237897" cy="237897"/>
          </a:xfrm>
          <a:prstGeom prst="rect">
            <a:avLst/>
          </a:prstGeom>
        </p:spPr>
      </p:pic>
      <p:pic>
        <p:nvPicPr>
          <p:cNvPr id="15" name="그래픽 14" descr="배지 7 윤곽선">
            <a:extLst>
              <a:ext uri="{FF2B5EF4-FFF2-40B4-BE49-F238E27FC236}">
                <a16:creationId xmlns:a16="http://schemas.microsoft.com/office/drawing/2014/main" id="{CDD22F86-E60E-D69A-2B78-ACD5DDA665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26024" y="1206855"/>
            <a:ext cx="237600" cy="237600"/>
          </a:xfrm>
          <a:prstGeom prst="rect">
            <a:avLst/>
          </a:prstGeom>
        </p:spPr>
      </p:pic>
      <p:pic>
        <p:nvPicPr>
          <p:cNvPr id="17" name="그래픽 16" descr="배지 4 윤곽선">
            <a:extLst>
              <a:ext uri="{FF2B5EF4-FFF2-40B4-BE49-F238E27FC236}">
                <a16:creationId xmlns:a16="http://schemas.microsoft.com/office/drawing/2014/main" id="{ECF55736-A509-F82B-BC05-5C5EFE3614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33681" y="1207152"/>
            <a:ext cx="237600" cy="237600"/>
          </a:xfrm>
          <a:prstGeom prst="rect">
            <a:avLst/>
          </a:prstGeom>
        </p:spPr>
      </p:pic>
      <p:pic>
        <p:nvPicPr>
          <p:cNvPr id="19" name="그래픽 18" descr="배지 1 윤곽선">
            <a:extLst>
              <a:ext uri="{FF2B5EF4-FFF2-40B4-BE49-F238E27FC236}">
                <a16:creationId xmlns:a16="http://schemas.microsoft.com/office/drawing/2014/main" id="{67D015D9-2820-91A7-1D49-79A85EE62B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1291" y="3736456"/>
            <a:ext cx="237600" cy="237600"/>
          </a:xfrm>
          <a:prstGeom prst="rect">
            <a:avLst/>
          </a:prstGeom>
        </p:spPr>
      </p:pic>
      <p:pic>
        <p:nvPicPr>
          <p:cNvPr id="22" name="그래픽 21" descr="배지 8 윤곽선">
            <a:extLst>
              <a:ext uri="{FF2B5EF4-FFF2-40B4-BE49-F238E27FC236}">
                <a16:creationId xmlns:a16="http://schemas.microsoft.com/office/drawing/2014/main" id="{DCE60272-7557-F120-D1EA-CE8A879448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42042" y="1209737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7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C3CB2-BCD9-4662-804B-883664994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21CB2-9DFC-D606-1ADF-30D5F46C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40943"/>
              </p:ext>
            </p:extLst>
          </p:nvPr>
        </p:nvGraphicFramePr>
        <p:xfrm>
          <a:off x="9609637" y="797406"/>
          <a:ext cx="2206542" cy="3286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6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446315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  <a:gridCol w="1488360">
                  <a:extLst>
                    <a:ext uri="{9D8B030D-6E8A-4147-A177-3AD203B41FA5}">
                      <a16:colId xmlns:a16="http://schemas.microsoft.com/office/drawing/2014/main" val="490401541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Page. 1-2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Title.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 화면</a:t>
                      </a:r>
                      <a:endParaRPr lang="en-US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)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3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 화면 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 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상단의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Navbar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를 통해 페이지 이동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중앙의 거래 조회 버튼을 통해 페이지 이동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거래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20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거래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120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관심 지역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8878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주택 관련 뉴스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공지사항 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조회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동네 맛집 리스트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120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마이 페이지 화면으로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120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로그 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70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DC24145-02AC-13D2-04A7-981520B1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0" y="1018305"/>
            <a:ext cx="9040185" cy="5085432"/>
          </a:xfrm>
          <a:prstGeom prst="rect">
            <a:avLst/>
          </a:prstGeom>
        </p:spPr>
      </p:pic>
      <p:pic>
        <p:nvPicPr>
          <p:cNvPr id="9" name="그래픽 8" descr="배지 5 윤곽선">
            <a:extLst>
              <a:ext uri="{FF2B5EF4-FFF2-40B4-BE49-F238E27FC236}">
                <a16:creationId xmlns:a16="http://schemas.microsoft.com/office/drawing/2014/main" id="{46C5439E-BAB2-B9ED-04B2-8DE05902C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8466" y="1332119"/>
            <a:ext cx="237600" cy="237600"/>
          </a:xfrm>
          <a:prstGeom prst="rect">
            <a:avLst/>
          </a:prstGeom>
        </p:spPr>
      </p:pic>
      <p:pic>
        <p:nvPicPr>
          <p:cNvPr id="11" name="그래픽 10" descr="배지 6 윤곽선">
            <a:extLst>
              <a:ext uri="{FF2B5EF4-FFF2-40B4-BE49-F238E27FC236}">
                <a16:creationId xmlns:a16="http://schemas.microsoft.com/office/drawing/2014/main" id="{5164422C-25E6-67B9-2EC2-CCDF96352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7200" y="1327100"/>
            <a:ext cx="237600" cy="237600"/>
          </a:xfrm>
          <a:prstGeom prst="rect">
            <a:avLst/>
          </a:prstGeom>
        </p:spPr>
      </p:pic>
      <p:pic>
        <p:nvPicPr>
          <p:cNvPr id="13" name="그래픽 12" descr="배지 윤곽선">
            <a:extLst>
              <a:ext uri="{FF2B5EF4-FFF2-40B4-BE49-F238E27FC236}">
                <a16:creationId xmlns:a16="http://schemas.microsoft.com/office/drawing/2014/main" id="{22856C48-9966-C518-00AD-D10A280F3C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9860" y="1332119"/>
            <a:ext cx="237600" cy="237600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159BED45-A593-4E44-916E-B343DF4559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44152" y="1332119"/>
            <a:ext cx="237600" cy="237600"/>
          </a:xfrm>
          <a:prstGeom prst="rect">
            <a:avLst/>
          </a:prstGeom>
        </p:spPr>
      </p:pic>
      <p:pic>
        <p:nvPicPr>
          <p:cNvPr id="17" name="그래픽 16" descr="배지 7 윤곽선">
            <a:extLst>
              <a:ext uri="{FF2B5EF4-FFF2-40B4-BE49-F238E27FC236}">
                <a16:creationId xmlns:a16="http://schemas.microsoft.com/office/drawing/2014/main" id="{BA390262-CCAC-2ECF-01F8-4385A6BF68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85934" y="1327100"/>
            <a:ext cx="237600" cy="237600"/>
          </a:xfrm>
          <a:prstGeom prst="rect">
            <a:avLst/>
          </a:prstGeom>
        </p:spPr>
      </p:pic>
      <p:pic>
        <p:nvPicPr>
          <p:cNvPr id="19" name="그래픽 18" descr="배지 4 윤곽선">
            <a:extLst>
              <a:ext uri="{FF2B5EF4-FFF2-40B4-BE49-F238E27FC236}">
                <a16:creationId xmlns:a16="http://schemas.microsoft.com/office/drawing/2014/main" id="{0E057896-3857-E5C6-2E74-031A12FB5C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56309" y="1332119"/>
            <a:ext cx="237600" cy="237600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616E506A-2D3E-FC3E-7799-909975D6EB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0422" y="3556609"/>
            <a:ext cx="237600" cy="237600"/>
          </a:xfrm>
          <a:prstGeom prst="rect">
            <a:avLst/>
          </a:prstGeom>
        </p:spPr>
      </p:pic>
      <p:pic>
        <p:nvPicPr>
          <p:cNvPr id="23" name="그래픽 22" descr="배지 8 윤곽선">
            <a:extLst>
              <a:ext uri="{FF2B5EF4-FFF2-40B4-BE49-F238E27FC236}">
                <a16:creationId xmlns:a16="http://schemas.microsoft.com/office/drawing/2014/main" id="{F716F267-63CD-317E-DE3C-6329A0BF0F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65166" y="1327100"/>
            <a:ext cx="237600" cy="237600"/>
          </a:xfrm>
          <a:prstGeom prst="rect">
            <a:avLst/>
          </a:prstGeom>
        </p:spPr>
      </p:pic>
      <p:pic>
        <p:nvPicPr>
          <p:cNvPr id="43" name="그래픽 42" descr="배지 9 윤곽선">
            <a:extLst>
              <a:ext uri="{FF2B5EF4-FFF2-40B4-BE49-F238E27FC236}">
                <a16:creationId xmlns:a16="http://schemas.microsoft.com/office/drawing/2014/main" id="{56122EF9-154F-3A34-D04B-368BEDC4EA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53772" y="1327100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8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>
            <a:latin typeface="에스코어 드림 3 Light" panose="020B0303030302020204" pitchFamily="34" charset="-127"/>
            <a:ea typeface="에스코어 드림 3 Light" panose="020B03030303020202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1595</Words>
  <Application>Microsoft Office PowerPoint</Application>
  <PresentationFormat>와이드스크린</PresentationFormat>
  <Paragraphs>464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에스코어 드림 3 Light</vt:lpstr>
      <vt:lpstr>에스코어 드림 7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changsun.h</dc:creator>
  <cp:lastModifiedBy>정지원</cp:lastModifiedBy>
  <cp:revision>265</cp:revision>
  <dcterms:created xsi:type="dcterms:W3CDTF">2021-05-03T14:51:59Z</dcterms:created>
  <dcterms:modified xsi:type="dcterms:W3CDTF">2022-05-26T07:58:41Z</dcterms:modified>
</cp:coreProperties>
</file>